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66" r:id="rId4"/>
    <p:sldId id="285" r:id="rId5"/>
    <p:sldId id="267" r:id="rId6"/>
    <p:sldId id="275" r:id="rId7"/>
    <p:sldId id="272" r:id="rId8"/>
    <p:sldId id="276" r:id="rId9"/>
    <p:sldId id="277" r:id="rId10"/>
    <p:sldId id="278" r:id="rId11"/>
    <p:sldId id="279" r:id="rId12"/>
    <p:sldId id="280" r:id="rId13"/>
    <p:sldId id="284" r:id="rId14"/>
    <p:sldId id="273" r:id="rId1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6" autoAdjust="0"/>
    <p:restoredTop sz="94660"/>
  </p:normalViewPr>
  <p:slideViewPr>
    <p:cSldViewPr>
      <p:cViewPr>
        <p:scale>
          <a:sx n="84" d="100"/>
          <a:sy n="84" d="100"/>
        </p:scale>
        <p:origin x="-954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82C9B-1FEA-4DFF-9095-0B50ABD04E32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1EED3-F3FA-42E7-9000-589DC155417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2706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41EED3-F3FA-42E7-9000-589DC1554177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595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676E52C3-160C-4D6E-90F8-F363A89715ED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A8CE66E-0ADA-4658-88AD-CE34E0543107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pt/url?sa=i&amp;rct=j&amp;q=&amp;esrc=s&amp;frm=1&amp;source=images&amp;cd=&amp;cad=rja&amp;uact=8&amp;docid=3dqF6CCOCDRxiM&amp;tbnid=y6crHuA1XW1c4M:&amp;ved=0CAUQjRw&amp;url=http://pt.wikipedia.org/wiki/Bandeira_de_Portugal&amp;ei=XGV8U7OFKNGX0AWLzYH4Aw&amp;bvm=bv.67229260,d.d2k&amp;psig=AFQjCNFo__W8QAoHZddAxIwdJdqHLFjzKg&amp;ust=1400747706019498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://www.google.pt/url?sa=i&amp;rct=j&amp;q=&amp;esrc=s&amp;frm=1&amp;source=images&amp;cd=&amp;cad=rja&amp;uact=8&amp;docid=_Pp_j1bO18sDcM&amp;tbnid=c5AbhVFKUadp-M:&amp;ved=0CAUQjRw&amp;url=http://loja.bandeiras.com.br/products/Portugal---Bandeira-Pa%EDs--2-panos-e-1%7b47%7d2.html&amp;ei=Q2V8U83fLuuS0QXJ6oHABw&amp;bvm=bv.67229260,d.d2k&amp;psig=AFQjCNFo__W8QAoHZddAxIwdJdqHLFjzKg&amp;ust=1400747706019498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27984" y="3429000"/>
            <a:ext cx="2880320" cy="2736304"/>
          </a:xfrm>
        </p:spPr>
        <p:txBody>
          <a:bodyPr>
            <a:noAutofit/>
          </a:bodyPr>
          <a:lstStyle/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>
                <a:latin typeface="Candara" pitchFamily="34" charset="0"/>
              </a:rPr>
              <a:t>Cátia Soares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 smtClean="0">
                <a:latin typeface="Candara" pitchFamily="34" charset="0"/>
              </a:rPr>
              <a:t>Darja</a:t>
            </a:r>
            <a:r>
              <a:rPr lang="pt-PT" sz="1800" dirty="0" smtClean="0">
                <a:latin typeface="Candara" pitchFamily="34" charset="0"/>
              </a:rPr>
              <a:t> </a:t>
            </a:r>
            <a:r>
              <a:rPr lang="pt-PT" sz="1800" dirty="0" err="1">
                <a:latin typeface="Candara" pitchFamily="34" charset="0"/>
              </a:rPr>
              <a:t>Fjodorova</a:t>
            </a:r>
            <a:endParaRPr lang="pt-PT" sz="1800" dirty="0">
              <a:latin typeface="Candara" pitchFamily="34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>
                <a:latin typeface="Candara" pitchFamily="34" charset="0"/>
              </a:rPr>
              <a:t>Fiona</a:t>
            </a:r>
            <a:r>
              <a:rPr lang="pt-PT" sz="1800" dirty="0">
                <a:latin typeface="Candara" pitchFamily="34" charset="0"/>
              </a:rPr>
              <a:t> </a:t>
            </a:r>
            <a:r>
              <a:rPr lang="pt-PT" sz="1800" dirty="0" err="1">
                <a:latin typeface="Candara" pitchFamily="34" charset="0"/>
              </a:rPr>
              <a:t>Bartels</a:t>
            </a:r>
            <a:endParaRPr lang="pt-PT" sz="1800" dirty="0">
              <a:latin typeface="Candara" pitchFamily="34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>
                <a:latin typeface="Candara" pitchFamily="34" charset="0"/>
              </a:rPr>
              <a:t>Johanna</a:t>
            </a:r>
            <a:r>
              <a:rPr lang="pt-PT" sz="1800" dirty="0">
                <a:latin typeface="Candara" pitchFamily="34" charset="0"/>
              </a:rPr>
              <a:t> </a:t>
            </a:r>
            <a:r>
              <a:rPr lang="pt-PT" sz="1800" dirty="0" err="1">
                <a:latin typeface="Candara" pitchFamily="34" charset="0"/>
              </a:rPr>
              <a:t>Müller-Horn</a:t>
            </a:r>
            <a:endParaRPr lang="pt-PT" sz="1800" dirty="0">
              <a:latin typeface="Candara" pitchFamily="34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>
                <a:latin typeface="Candara" pitchFamily="34" charset="0"/>
              </a:rPr>
              <a:t>Lucy</a:t>
            </a:r>
            <a:r>
              <a:rPr lang="pt-PT" sz="1800" dirty="0">
                <a:latin typeface="Candara" pitchFamily="34" charset="0"/>
              </a:rPr>
              <a:t> </a:t>
            </a:r>
            <a:r>
              <a:rPr lang="pt-PT" sz="1800" dirty="0" err="1">
                <a:latin typeface="Candara" pitchFamily="34" charset="0"/>
              </a:rPr>
              <a:t>Sýkorova</a:t>
            </a:r>
            <a:endParaRPr lang="pt-PT" sz="1800" dirty="0">
              <a:latin typeface="Candara" pitchFamily="34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>
                <a:latin typeface="Candara" pitchFamily="34" charset="0"/>
              </a:rPr>
              <a:t>Marc</a:t>
            </a:r>
            <a:r>
              <a:rPr lang="pt-PT" sz="1800" dirty="0">
                <a:latin typeface="Candara" pitchFamily="34" charset="0"/>
              </a:rPr>
              <a:t> Casanova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>
                <a:latin typeface="Candara" pitchFamily="34" charset="0"/>
              </a:rPr>
              <a:t>Nair Reis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>
                <a:latin typeface="Candara" pitchFamily="34" charset="0"/>
              </a:rPr>
              <a:t>Paula </a:t>
            </a:r>
            <a:r>
              <a:rPr lang="pt-PT" sz="1800" dirty="0" err="1" smtClean="0">
                <a:latin typeface="Candara" pitchFamily="34" charset="0"/>
              </a:rPr>
              <a:t>Sanchis</a:t>
            </a:r>
            <a:endParaRPr lang="pt-PT" sz="1800" dirty="0">
              <a:latin typeface="Candara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47664" y="3429000"/>
            <a:ext cx="2880320" cy="273630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latin typeface="Candara" pitchFamily="34" charset="0"/>
              </a:rPr>
              <a:t>Work done by: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 smtClean="0">
                <a:latin typeface="Candara" pitchFamily="34" charset="0"/>
              </a:rPr>
              <a:t>Amélie</a:t>
            </a:r>
            <a:r>
              <a:rPr lang="pt-PT" sz="1800" dirty="0" smtClean="0">
                <a:latin typeface="Candara" pitchFamily="34" charset="0"/>
              </a:rPr>
              <a:t> </a:t>
            </a:r>
            <a:r>
              <a:rPr lang="pt-PT" sz="1800" dirty="0" err="1" smtClean="0">
                <a:latin typeface="Candara" pitchFamily="34" charset="0"/>
              </a:rPr>
              <a:t>Gloyer</a:t>
            </a:r>
            <a:endParaRPr lang="pt-PT" sz="1800" dirty="0" smtClean="0">
              <a:latin typeface="Candara" pitchFamily="34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smtClean="0">
                <a:latin typeface="Candara" pitchFamily="34" charset="0"/>
              </a:rPr>
              <a:t>Ana Mendes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 smtClean="0">
                <a:latin typeface="Candara" pitchFamily="34" charset="0"/>
              </a:rPr>
              <a:t>Andrea</a:t>
            </a:r>
            <a:r>
              <a:rPr lang="pt-PT" sz="1800" dirty="0" smtClean="0">
                <a:latin typeface="Candara" pitchFamily="34" charset="0"/>
              </a:rPr>
              <a:t> Marinho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smtClean="0">
                <a:latin typeface="Candara" pitchFamily="34" charset="0"/>
              </a:rPr>
              <a:t>Andreia Correia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 smtClean="0">
                <a:latin typeface="Candara" pitchFamily="34" charset="0"/>
              </a:rPr>
              <a:t>AzamJon</a:t>
            </a:r>
            <a:endParaRPr lang="pt-PT" sz="1800" dirty="0" smtClean="0">
              <a:latin typeface="Candara" pitchFamily="34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err="1" smtClean="0">
                <a:latin typeface="Candara" pitchFamily="34" charset="0"/>
              </a:rPr>
              <a:t>Burak</a:t>
            </a:r>
            <a:r>
              <a:rPr lang="pt-PT" sz="1800" dirty="0" smtClean="0">
                <a:latin typeface="Candara" pitchFamily="34" charset="0"/>
              </a:rPr>
              <a:t>  </a:t>
            </a:r>
            <a:r>
              <a:rPr lang="pt-PT" sz="1800" dirty="0" err="1" smtClean="0">
                <a:latin typeface="Candara" pitchFamily="34" charset="0"/>
              </a:rPr>
              <a:t>Kav</a:t>
            </a:r>
            <a:endParaRPr lang="pt-PT" sz="1800" dirty="0" smtClean="0">
              <a:latin typeface="Candara" pitchFamily="34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pt-PT" sz="1800" dirty="0" smtClean="0">
                <a:latin typeface="Candara" pitchFamily="34" charset="0"/>
              </a:rPr>
              <a:t>Catarina Fernandes</a:t>
            </a:r>
          </a:p>
        </p:txBody>
      </p:sp>
      <p:sp>
        <p:nvSpPr>
          <p:cNvPr id="6" name="AutoShape 2" descr="data:image/jpeg;base64,/9j/4AAQSkZJRgABAQAAAQABAAD/2wCEAAkGBwgHBhMUBxMWFhUUFhYWFRcWGBwcHhodGhwiGBkZIR0cHSggGBslHB8bLTItJiksLy4uHCAzOjc4NygtMSsBCgoKDg0OGxAQGywmICYxLDIyLC0xLDcsNCw0LDcuLC0yNzQsNCw0MTAsLCwvMCwsLzcsLDAtLC8sLCwsLCwsLP/AABEIALcBFAMBEQACEQEDEQH/xAAbAAEAAwEBAQEAAAAAAAAAAAAABAUGAwcCAf/EAD8QAAIBAwIDBQUFBgQHAQAAAAABAgMEEQUhBhIxIkFRYYETM3GRsRQyQlKhB2KCwdHwFSNykkNTVJOjw9Mk/8QAGwEBAAIDAQEAAAAAAAAAAAAAAAQFAgMGBwH/xAA8EQEAAQICBwYFAwEHBQEAAAAAAQIDBBEFEiExQXHwE1FhkbHBMoGh0eEiNPEzFBUjJEJishZSU3KiBv/aAAwDAQACEQMRAD8Axhi5cAAAAAAAAAAAAAB1tvfL1MLvwStNCfv7XP2lNIT0wAAAAAAAAAAAAAAAAAAAAAAAVpYPHwAAAAAAAAAAAAAHW298vUwu/BK00J+/tc/aU0hPTAAAAAAAAAAAAAAAAAAAAAAABWlg8fAAAAAAAAAAAAAAdbb3y9TC78ErTQn7+1z9pTSE9MAAAAAAAAAAAAAAAAAAAAAAAFaWDx8AAAAAAAAAAAAAB1tvfL1MLvwStNCfv7XP2lNIT0wAAAAAAAAAAAAAAAAAAAAAAAVpYPHwAAAAAAAAAAAAAHW298vUwu/BK00J+/tc/aU0hPTAAAAAAAAAAAAAAAAAAAAAAABWlg8fAAAAAAAAAAAAA+oRlOWIJt+C3EzERnLKmmapyiM0+00rUZzzGjUwv3H3p+XTz6ES9i7EU5TXHnC40Rh7tGLouVUzFMTtnLwl2q21xR97CS+MWiPTcoq+GYn5vQ6blFW6YcuvQzZgAAAAAAAAAAAAAAAAAAAAAFaWDx8AAAAAAAAAAJul6XeapW5bOOfFvovi/wC2R8TirWHp1rk/Lik4bCXcRVlRHz4NdQ4Z0fR6PPrVRSfg3hZ8Eu9/P4FDXpPFYmrVw9OXr+Otq+t6Nw2Gp1r85893XWT8qcX6VZR5dMoZS8lGP9/wo+06HxN2da9X7z183yrS+HtRq2qfaOvksuGtblrTqucFDkSSSeeqfkvAh6QwMYXViKs8/wAJeAxs4qKp1cskBcWujVcatFNRbjlPw2/L/M3/AN1a0a0V7+u9exgpmmJieHc6q84d1fa4j7OT72uV/wC5P+foYdljcPtpnOPP6fhj2d+zu3eG2PJB1Thavbx5rB+0j4fiX9f09STh9J0Vzq3Iyn6N1rGROyvZ48Gdaae5ZpwfQAAAAAAAAAAAAAAAAAAFaWDx8AAAAAAAAAXHDmhVdaufy04/fl/Jef0+ScDH4+nC0d9U7o9+t6wwGBqxNW3ZTG+fbrc2d/e22jaaoaZKlTWXBSlzvdJSltCEs7Sj1e769N6bDYGrFT2+IqnbO7j+OsnU27NzVm1haY2dd+3rNj7/AE+dW5bv7qDm0n2o1s47v+Fsi/sXLFNGVrLLwVNWg8ZiJ15qz+cfdxjpVs32rqkv4Kz/APUbe2o73z/prF+HnH3aPhOdjpbqxVeNRzWezTq7JZTfu+m5VaTsU4jVnXinLvieP8LDBaNxGCpq14zz8Y+6qq21hVqykrqG7b93W73n/lkqmimmIjW+kujpuX6aYjs93+6n7vj7HZf9VT/7db/5mWrT/wB30l97W/8A+L/6pW2l3b0iMZfaoOk84Tp1sPHXlfs9vp5ELE4PD4jONb9UccvVFua92qYi3+r/ANqfqstZ0i31aEpWnKq0XJNJ7S5Xjvw/g2ts+BXUXbmBuzZuTnT39enu14XFasbd3d3MXOMoTamsNPDT7n4F1ExMZwt4mJjOHyfX0AAAAAAAAAAAAAAAAAK0sHj4AAAAAAABM0mxqalqVOlS/FLd+CW8n6LJHxV+LFmq5PD14JWDsdvepo4ceT0qhoELKko22HFdIy5sJ9c/ey36o46vHTdq1q9/fs+3s7G3hqbVOrRu7kS9p1Fd0FcRjTxOv9zZY9nT3+Le3V925ZU1R/YJmmZn9XH5dezZbzyridnw+6r4lp04afFwlntxys9OxjP6L1PmAqqm7OccJ9UvA/1fkzPPHxRcLfKWl4fjQlpb554bnJY8uVLP19UU+OqmL2yOEeqnxv8AV8lRrjhDVZqMsrs4fj2VuTsHOdmnPx9U7Bx/gx8/VFt8TuIpPrJdH5m+uf0zybruyieUtdrFGj/htbkmm1Cpjd9rOG/pt6lFh66u0pzjjCmw/wDVp5x6v16jm+nTds6ijOS5op53ed5bYSz35JukMN/i1XO0yz4Ty4Q127H+FFeccdnHereJrGnGCq0lNPOJqe/ds1Lvx/PyPmAvzM9nVMeGX2SMHiNSqKKp2T397PlouAAAAAAAAAAAAAAAAAArSwePgAAAAAAAGx4D06nOlVrXC2XZXVdN39V8jntN4iYqotU79/293R6Es/oquS2NGlWVupWk+bbpLo/Lp2fkUFVVOtlXGXLrb5r2InLOJZfjKtOtQp+1WGqlVY/gpd3cdHo2mKcNGXfPslaPmZu18o91ZwlGMuJ7ZSSx7WH1LC38UJmOn/L18nu32S2/5cP9q/oT3JZyy3E/FWl8O36pV7ZzbVN5h7Je8c1FYlJS/BLLxhbZZut2ZrjOJaq72pOS80idjq2nQqxoxipcy5ZKDacZOL3jmL3XVNo1VU6s5NlNczGah/aZaW1LhGo6UIp89LdRSf30ab3wSsdGVTOJp29/pLx2aXI/gQnURO1s7zieOn1ZU6VPMoylu2l1bfn4lbi9GzdxFVc1ZROXpClwmFqrtxVnlv573Xh/VZa0q1O9SzJZSXemsNdf75iDjcLGG1K7fD169Gd+x2UxMdSx11QlbXMoT6xbXy6P1L23XFdEVRxWduvXpirvcjNmAAAAAAAAAAAAAAAAK0sHj4AAAAAAABv7WLtOB1GjvOpB4S6vn3z8EpLfyOWu1Rc0lrVfDE+n8Oss0TRgIpo3zHr/AC/eF7bW9Oof/p5VT7lN/d8stpNY6Yb7u7Yx0jcwl6rOjPW8OPXj67WWj7WJtUZXJjLh4PniWlVv61KLlHLnV3jlx2hTfhklYOumzhNbKcs57s+C4wl3s5rqnb8Pu5aJprsuJrVxba9tTW/XLXN3LGPUlYPE9rXETv8AzlzbLuJm5Yrpqjbl7vay5c6wXH/CGqaxqUa2iunzOEaVTnlOL5E55jmOzhNTakms9lYZJs3aaYyqR71qqqc6Ws4e01aPo1KisdhPPLnlTbcmo5bfKm8LLbwlk0V1a1Uy3UU6sZKX9p6zwhU86lFf+SJov7LcrDRs5YiJ8Kv+MvK73R529lzZ3UZuXh2ceqznvKW3jIrr1cu7L5ru1jZquRExsnJd3vDkL+4nOjVSnKUsxeNsPGy6vp4mGL0hNq/VTVTsjLb8oQsLi66KIpjKd/Pejabpl9omrQncR7G6lJdMYys/xJeJov4m1ibM00zt7uvDNIvYqmu3lVExP0ROLqcIay3Tw1OKlldO+P0SN+japmxETwnL390nB1Z28u6VKWCWAAAAAAAAAAAAAAAAK0sHj4AAAAAAAB6PYRu4aNSemU4KTpwxKby32VukovCx5Ze2/ecfem3N+qL1U5Zzsjnzjrg7a3rRajs4jdGTL6vW4h9o/tfOsdeTol5yWZJf6mXeFowOUamU8/tu8oUeLr0hnOtnl/t6z833ol8rLT6dRrn/AM646vvdOks+Zux9jtbcUROS3/8Az1FV2xciZ25xv+a90fWY6jr1pBU1HFxCWU/RroQ8Dg5s3dbWz4Lm9hZtWa5z4InFt/fUeI7iKqzjLnr+zgrmcYyWG+2lWj7FxXL7NRiufPz621TGpE5fT8efc5C5XMV5LX9pl7dWmuwTqzpxdGjy8taUG55q9lxVWK9m2o888Nx7PiYYemJp3d/Dr5Mr9UxL64iu7yjwdZSq1JQT9vzzhXnsnLMXTl7RO4koZ5FKT5lvv1FuIm5Me3WXi+1zMURMuFvXuKv7ObidzJzj9otnFurKpzJeyby5TlySbzzRTxFtrBE0hH6ZiOtqx0PnVeiPCr/jKrv+I43VnVj7FL2kZJtPpnp3dxy9rR026qatfc6K3gpprirPjHBC1aVVa3WVu5Z528Rzn9C1xEU6062WXixw1Nn+z09plx385Xmh1eINs+77+fw6bY2x8mUeLpwfD4vDr8Il7so/o5+312q7i2HJfxTgoPl3UXs9+q8Ph/Uk6NnO3O3OM+O9J0fnE1bO7lxUZZLMAAAAAAAAAAAAAAAAVpYPHwAAAAAAAD0Syr1a3A6latqdOGzXd7Pb9eX9Tk71umnSM017pn1/l11i5VVgIqo3xHp/CltONblJK/hGaXfjOPPD3b/iRYXdCUb7VUx11wQLWm53XKfLr3fWsX9tqmnRqWkXHlqyUk3l5nCOH1fXkl8jfh8NcsWdSuc9s+WUOi0Ni7d+uuaO6Pp/KHoV1Cx1uhUqfdhVhKXw5ll/LJvonKqJXGJomuzVTHdL3Wvo2l3V/GvXoUpVY45ajgnJY6YeM7d3gWUV1RGUTscZNMTOeTK8da/pFnqEaOq2cLnlUJrmdPs87km+We6iuTtS6LKybrNuqYzpnJqu10xOUxm0Ng7DiXQIu5owlSnlezlyzj2JOKw12WttmvLBqnOirZLZGVdLPftKVnpnB8aFrCMIyqQjCEEkkovnbSXw/Uj4irOnatNE2/8AMRMboifTL3eTckqm0Or2XxeyITp5mKdstxqupf4ROThQT7cmpvdfefK/GOe57r1yiov2IxOJr/Xxyy5bJ57nO4W1NyIiMonxV+l6xqGsaxCNR4hu2l4JYWe59pruRjiMJZw9iaojb17Zp13CxbozmZmfoh8Y1lV1tpfhil9ZfRokaLo1cPE98/hJwcZUTPfKjLFLAAAAAAAAAAAAAAAAFaWDx8AAAAAAAA237Pr2M6dShV/1xz54T+Tx82c7pyxMTTejl9vfydHoS/E01WZ5/frxUlThu+qajOFlHmipdmWdsPddN3t39MplhTpOzTapruTty2x48UGrRV6btVNEbOErqx4XuLS1qwrzhzVVHEMrKnF5hLq9nmUcvGFNvuNNvSlvEVxbiJiJ3Twz4R89y60bhasBc7Sas++PDrb8nHR9Jo3Ntmut+0mm3t+HGEuzJbvD8CLisVXbr1Y9OtnDYv8AEYmumvKmdmzrk3vDfE9LS1G11ypHZYo1m9pRWyjP8kl0y9njrnraYHHU36NuyYVeIws3M7tqOcRwnw8PTk+OOeEL7X72FfRalJNxjCbm5LME5PlUoZzCSm+aLW+I7lxZvU0xlUprtqqqc4XtK40zhDQqcL6pCKhF7RWOZtuUlCGW8Zbwt8LG5HuXIz1pSrGHruTqURmwusTq8U11Xu2oww40Kec8sX1nJxz231wvBI53GaSntNSmN3WX3nyXNv8Ay0alG/jPj3clRpulP/HW7ePZpcs0m0+31pxfTHaXM0/wxl5G+1iYpszeucPrPBvvYmqrD6v+qrOPlxnya6n7C8t/Z14tNLHLJb9Md/X+fmuvMVTXbq14nPx665SiRlMZblVZabb6DeVJyeIyj2W+kcdVnrjp18O8mXcTXiqKaOMfVtrvV15U1fyxN5cO6upzl+KTfw8F6I6C1RFuiKI4Li3RqUxT3OJsZgAAAAAAAAAAAAAAACtLB4+AAAAAAAASLG6lZ3cZwWeV7p96716o1X7UXbc0Tx6zb8NfmzciuOoemUZVdU01Ts6ihCXRQX3fNrvfXKed0cbXTTh7urcpzmO/j1wl2VNXbW9airZPczmp8I6vcLasqsfBtpekVlfQt8PpbC0f6NWfP67JVOI0Zirm65nHl6bE61pazQUp1oYqtcs1JrkrflnlPsVltnOFPHXme+y9VhMdMRTV+ry+W3Z8ltg7tyLcW8VGWW6qNuz7enJl7udepdSd3nnz2uZYafg0+nwJVFEW41aYyiHSW4pimNTcUbm4t44t5zgvCMnH6MziZjcVW6KpzqpiecQ5yk5zbm8t9W92/U+MoiIjKF5wzPUk5Kzx7N5TlNNxhLGzS/FP91Zb+G6i4nC2rsa9zZEb58O7rag42bVOU1b+6N89d/BpdIt721m1CniO7TnLM5N/enLCxzSwukmkkopbZdVpDFWL1NNFuZ1Y4ZfX8ZbO9XznM6/Hu4RHdCwuqc6+N0pL7uN2vjv0/vzK2iYp5PlUZs1xZrM/sn2dffb/AMxr8vd6y+nhzItdG4SNftuHDn+PXkkYa12s/q3R11+WSLxcAAAAAAAAAAAAAAAAABWlg8fAAAAAAAAAF5wxr9TRrjFTelJ9peH7y/mu/Hkit0jo+MVTnGyqN3263LLR2PnDVatXwz9PFtb6lc3tuq3D9bDazy7OMvmsxfw9fLnLNVu1XNrFUfPjH36ydHdiu5RFzD1/aft1mzdTi/WrGq4X1OOe9NNZ8+rTXw2LiND4S9TrW6py+X2VFWlsTZq1btEZo9zxTRu0vtdtGeFhZljC8E1FSivJSS8ifawt2iMpua0f7oznzzifPN9t6dqtznRTMcp2eWWSVoNlYa6qjhSnT5MdK6w85/NRk108SPj8TRhZpzpmc/H8LrAaZv4mmqco2d/4yRVdWFrWajbKXK2s1Krl0eOijGL9Ys3a8TTE0xt8dv2XXZX7lMTNzLPuj3zzTVxXdU4pUIQWFhZ7l4JLCivJJIg3sF2853a5nw3R5bmFGj6aZz1p90rT7jX9akuWXJDvly/Tmy39PMiXreDw0bYzq7s/XJjcosW9m+eaw1bVqGiWvs7eTnVa6yfM1nvk3/b2xhdIuHwtWKr16oyp8Nnyjr6tdmxN2c90dbIYepUnVqOVR5beW33s6GmmKYyjctKaKaYypjJ8mTIAAAAAAAAAAAAAAAAAK0sHj4AAAAAAAAAAWGkaxe6TVzaS2fWL6P8Ao/NEXFYO1iacq429/FLwuNu4ac6J2d3BsKHEeia1R5NWgov97p8VLovjsUFejcXhataxOceG/wAv5X9vSOFxVOrejLn9/wCHxX4M026jzWFVxT6b80fTO7+ZlRpq/bnVu0Z/Sevkxr0NYr226svrHXzT+GtDnojqqc1PnjlPGOifm/Ei6Qx0YvVmKcsvx4JOAwU4WKozzzQVwjKrWcqtVJSbljC79+vM/ob/AO9Yppypo3ddy9jGzFMREcO9IWnaBo+93JSkvzPL/wBuN/SJq/tGMxOyiMo8Pv8Alh2t67sj6IOqcV1KsHHTY8kfzPr6Lu+Lz8ESMPoummda7Oc9zdawfGvyZqUpTk3N5b3bfeW0RERlCdERGyH4fX0AAAAAAAAAAAAAAAAAAFaWDx8AAAAAAAAAAAADpRrVaEs0JSi/GLaf6GNdFNcZVRE82dFyuic6ZmOSws9b1SE8KtPfrl57vF5eCHewOHmnPUjrkudEYq9cxdFuuqZiZ258vN2qX95VX+ZVm14czx8s4NFNi1Tupjyh39Nm3TuphHNraAAAAAAAAAAAAAAAAAAAAAAVpYPHwAAAAAAAAAAAAAHW298vUwu/BK00J+/tc/aU0hPTAAAAAAAAAAAAAAAAAAAAAAABWlg8fAAAAAAAAAAAAAAdbb3y9TC78ErTQn7+1z9pTSE9MAAAAAAAAAAAAAAAAAAAAAAAFaWDx8AAAAAAAAAAAAAB1tvfL1MLvwStNCfv7XP2lNIT0wAAAAAAAAAAAAAAAAAAAAAAAVpYPHwAAAAAAAAAAAAAHW298vUwu/BK00J+/tc/aU0hPTAAAAAAAAAAAAAAAAAAAAAAABWlg8fAAAAAAAAAAAAAAdbb3y9TC78ErTQn7+1z9pTSE9MAAAAAAAAAAAAAAAAAAAAAAAH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2278063"/>
            <a:ext cx="7153275" cy="475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" name="AutoShape 6" descr="data:image/jpeg;base64,/9j/4AAQSkZJRgABAQAAAQABAAD/2wCEAAkGBwgHBhMSBwgQFBIUFx0aGRYYGRsaHxoaIBcXIiIhIB0fHyghJCYlGx8YJjEtJSkrLjIwHh8zPD8sNygtLisBCgoKDg0OGxAQGzQmICYtLjU4NzYvNzA0NDYwLiw3Lzg1NjQsLDQsLzItLzQvMCw2LC0sKy8sLCwvOCwsLC0sLP/AABEIALcBEwMBEQACEQEDEQH/xAAcAAEAAwADAQEAAAAAAAAAAAAABAUGAgMHAQj/xAA/EAACAQIEAwUGAwQJBQAAAAAAAQIDEQQFBiESMUETIlFhcQcUM4GRoUJisSMywfAVJFVygpPR0uFDUlOSwv/EABwBAQACAgMBAAAAAAAAAAAAAAAFBgMEAgcIAf/EAD4RAAIBAgMEBwUGBQMFAAAAAAABAgMEBREhEjFB8AYTUWFxgaEikbHB0TI1UoKy4RQzQnLxIzRiFRaSk8L/2gAMAwEAAhEDEQA/AMGQhXQAAAAAAAAAAAAAAAAADnQ+KjjLcWHop97UfzfokSzEdzgAAAAAAAAAAAAAAAAAAAAAAAAAAAAAEEznncAAAAAAAAAAAAAAAAAA50Pio4y3Fh6Kfe1H836JEsxHc4AAAAAAAAAAAAAAAAAAAAAAAAAAAAABBM553AAAAAAAAAAAAAAAAAAOdD4qOMtxYein3tR/N+iRLMR3OAAAAAAAAAAAAAAAAAAAAAAAAAAAAAAQTOedwAAAAAAAAAAAAAAAAADnQ+KjjLcWHop97UfzfokSzEdzgAAAAAAAAAAAAAAAAAAAAAAAAAAAAAEEznncAAAAAAAAAAAAAAAAAA50Pio4y3Fh6Kfe1H836JEsxHc4AAAAAAAAAAAAAAAAAAAAAAAAAAAAABBM553AAAAAAAAAAAAAAAAB24fC4nEr+rYepNLbuxcrfRHCdSEPtNLxZkhRqT+ymy1wems5qyvDAy2V3dxVl47s1al/bxWsiwdH4StL+nXrLKMdrPzjJL1YrZVj6L7+DqfJN/oI3FKW6SO06WLWdTdUXnp8SG9nv0MxvxkpLOLzQByAAAAAAAAAAAAAAAAAAAAAAAAAAAIJnPO4AAAAAAAAAAAAALjT+m8wz2r/AFSnaHWb5fLxf25Xauad3fUrZe29eznnszNu2s6lbVaLtNmsk0tpekpZtWjVqeD3v6Rt4+CbXiQv8Xe3jypLZXPH99SVVC2tlnPf3kXFe0alRdsqyxJLlKVk/wCN/sZYYI5a1Z8+hinisF9iJa6Pz7GagjiZ41RvGm4qyttzNTELOna7EYcWjas7mVeLk0VFPXmY4eThXo05xi7WtbZbeDNx4RSl7UW02XaPRyNSlGcajWaT1WfDyJ0M/wBN54lHNcEqcuXFayXo+S9bxMDs7y31pSzXPv8AU0p4XiFk9uk81/xfy4+5kLOdESjSdXJayqQ58PVL+fH69DNb4sm9iusmb1j0ieexcrzXzX09xjpwnTm1Ug01s01Zp+aJlNNZotMJxnFSi80z4fTmAAAAAAAAAAAAAAAAAAAAAAAAQTOedwAAAAAAAAAAADTaN0u86r9pjXwYeL3bduJ+Cfh49ei6uMXiOIfw8dmGs36c/u+xyFlZda9qf2fibPP86w+W4DscvrrDwu4KXZuTtGMG9tl+NJc1z+Wrh+FwrxVxczzbb037u/P9/nZKNnXuYyjb5LZy36b8/DsMLjcqwaxL98zqbm923SbfLq+N9Cfp/wAPsrYlp4GnR6M3d17cJJ+f7nT/AEXlf9sy/wAl/wC45/6X4vQzf9mX/d719TS6RxmX5LSrRp4t1eODv3HHhVt3zdyNv7KjcODdXLJ/hz+ZlhgtzYrYqZavtX7lJVwuV1Krf9LNXbfwpdfmbsaVJJLb9C9ULm+jTjFUE8kl/MXDyOPueV/2u/8AKl/qferpfj9DI7y+Szduv/YvoXWS4+OQuM6WbydOV2oum7NX3tu7b/yzSubC0uc4ueq45c5kFdt38pRjRSmuKmvp7RoNQ5HhdQYeUqCjTxNNyj1Sk4ya2uk2nb5efWEhVqYfXlRk9qCe/ndz5R+F4pO0kuMHvXzXf8TzWvRqYes41oNSi7NPoyfjJSSlHcdgUqsKsFODzTOByMgAAAAAAAAAAAAAAAAAAAAAAIJnPO4AAAAAAAAAALPTWUzzrO6dGC2bvJ+EF+8/pt6tGreXKt6Mqj8vHgbNpR62qo8OJ7TRyDD4SCWBfCkrKLSkrejKVK9nUedTX0LOoKKyRltQwlDN6ccyxUIK1W0ktrdnQsreb26c/IsdvLPDoulHP2n8UbtvCcreqorN7UNyz4SKDVLwssIpUcwjVk57pRUbd1b7elvr4mSy21JxcMll295MdHoVIXMnNNezxWXFccjMcS8USORcdpdprMilgllMe3zOFOT404tJ7O3V8m+nhbzIu66zrfZg3u1z8Sh41Gc72Tim93DuKLPXSWa1Oxrqcb7TX4lbnbp6G9b7XVRzWTy3FowZ5WUE+GfdxZ0Zdwyx9PimkuJXfgr8/lzOdTNQenBmziDztaiX4X38DV5z7i8rq9lmsZvhbUVFLi7993z8X6beRF2zqKrHOHru0KPh9KrG6puUXkn+Hy7Od5f0MzzWrmNWm8mU6catRKd0nwqpLdLaX0MWKW9CNxUn1mTbenOhg6i3VCMlVzlktNl/HcVGtcnp1sD7xhcK4Si7SV7pxSf0a22e9vQ+YbctT6qUs1w8fn9SRwPEXQqqlN+w/R8PDlmFJ0vYAAAAAAAAAAAAAAAAAAAAAAIJnPO4AAAAAAAAAAPQvZzgaVDKK+JxaXD0vtsur8r8V/7pXsXrSlVhRhzz8yewyGzSc3xN/hKFVYaLwuLb25S3Xp5FeqTjtNTiSaMB7S5VJYul20LO8+t792juW3CklZR2X/VL5Fp6L/arfl/+io0Kk9XYW6/6i/Rkta/zUS2Pfd9Ty/Uj3/sqf/jj9ETR1iYnVmsqmQ5z2GHyujVShGcm5yi4wblebSpSXBGyu7335G9QtFUhtN5eXpvWpinVcXkaXT2Np5xktKu8PCPaRvaPeXN8m4pteqRq1YdXNx7DnF7SzM37W6cI6UXDBL9rHp5SNG8/lMn+jf8Av4+D+B4vL91kOjseW5myznWea4fH1qOGcYxhVqRTs77VJedvqjTucLoSuJ1JattlTw3AKNW3hVqSeqTyWn1LDROZ1M5oV8PmEuNzTavbe68F053/ALyIrEqCoShVp6Zc8+BqY1YQs6kJ0Vkn8Vz6GFx2Glg8ZOnL8MmvVX2fzW5O0pqcFJcS4WdwrihCquK9ePqdBkNkAAAAAAAAAAAAAAAAAAAAAgmc87gAAAAAAAAAA9QoYSvP2f06GWw4qlWKdvBSS4r/APtN25lXlUisQdWo8kn8N3wRZFTl/CqEN7Xx3kvSWTZ9kVK2LzCl2fSErtL0bafya9LXd8N/dWty84QefaufXM+2lCrSjlKWaKjX8KmMxlO1am2uN33S2hRJjDmoWUNHltS+RacFvI2sKtSSz1ivftEXTGAWC1phuCtGS7VLZ334b9NuqJDDqvWVIvLnU2LnFneWFWEo5SST03faXfme3vEUU7OtG/qixZMpeZjNdaLjqLMKdWhmlOhOPDxKdOE78Llwvez/ABSvFtxe11sbtrddVFpxz88ufiYKtLbeeZqcsw+GyvLKdKlVjwwikm+FXtzdlZbvfZWNScnOTkzLFKKyMv7VnGvpVKlOLvWgr325SNK90ovMm8Bqqld9Y+EZP3Jnk2NyvsMIpKvBuz4lxXd1Jx2SXiupAU6+3PLJ+7uzLTa4719bqpR0lu93HX4GxzHRVHMMXVqYfMVGc6tRuLs93Ulslt+ppXmKypXNSEoaJvniRFjj9WhSjTcU0ll2P5/A6Mk07mmns7hUrQUqfJyj0XNX9Wlsrmtc3tG6oOEXrzzrkZsSxaheW2zk1JNPu7N/gyl13Rp0tRzdNrvpS25c2l9oo3MLk3bpPhpz7yW6OVHK1cXwk/k/mZ8kSfAAAAAAAAAAAAAAAAAAAAAIJnPO4AAAAAAAAB8fIII9pjPH1cnorKq9Km6kbJ8N78K58483y6W6dCltUo1puqm8n29vk+eJbXtOPsvIxudaf1jKTdevKovyS4V813Y/qTNte4etIrLxWf1ZF17e8f8AVn4aETLqlTIcLT99wve46y4Wk+cMPvzt5/IkrpK5t47EtM36ZFj6O4dVuLWrR0T2ovXwkXeQZ1RzLUuDhSwkYcNZO6VvwtePj+rOGGW0qVwpOWeZKXGD1LO1rTlJPOKWn90foU+qcFJ6wq4d0qXvFSpV7NOlfu1J1mlJdm+Nz4ouM1K0PKzt2PQl/pKfDTPXsy79MuK4lCnF7WXjzzuLr2v06dDUkJ4yEOCcaag3DlOLqd5y4JcUI3XFTveV0YcPbdNqPf8ALv0ffwMlfSWp2a1wM8HorL5Y+jDs6cJqouz4b8cqbUY9x9lKSTs3FcPLrZ8bae1Wmo7339mffr8xUj7CZHwEHgvZtGrOMXCWKpTjww4U4xowVrWjd3i4uX4mnLe9yJ6Qe3GUVvyy9X4+7huJro9RlVrOmv6oyWvfErMy1Hh8XgKkI4GEXNPdRtZ3vtvt4ehSqNlKE4y2t3f3eBarbAK1CtGq5J5PPicsXlOdVs+xEsupVEpV6jupcN/2kvM2765t41ZKo1ozna3+HKzpwrZNqK0yz+Rp8pwup8vpcWNxkOC67rV3u/8ADv68RX7ipZVXlCOvPj8iEvqtlP8A29Np+Onu1+KM97R+7nUIuME409+Hru3f+HqpeO8hg+tFvv558Cb6MZ5VN+Wnhx9e3yMoSxagAAAAAAAAAAAAAAAAAAAACCZzzuAAAAAAAAAAD02FWrjfZrGWEqyjOlHZxbTShz3Xi4y+pWHGNPEmprNSfx/yWKMnO0Ti9cvh/gymB1vnuDVliVJeEl/tt97krVwq2qf05c9+ZGQxKtHfqd+dZxiNQZfCtiYxUoVJRlb80KfD9eGf0NqjaRt7dQhuzfrl9C+9DbxVp1U9HkvTP6kbTONhl2oMPVqu0YVIuT8I33f0uZqEtmomy2YrQdezqU472vhr8j9F2jJp2V+jJ06pMLrDW+JyXO3Qw+Eo1OCMakuLjvGHe4qjtFq0bLk+LfZG/b2iqQ2m8uHn2efuMM6jTyNXkOPWcZHSrTjG1WF9r2afhxJOz81c1KsOrm49hki81mZD2xYynSyKlRTXFUqXt+WMXf7uJH30sqeXaWbovQc7t1OEU/XRfP3HkmFoSxWJhThznJRXq2kRcI7Uki+XFRUqM5vgm/cj0fU+Z6gyunxYSEXRd5XSd4ptvezXjz+trq8C6dnc3dRt67T89ShYTa2lxlCtNqXBaJPz7e4o9K5hmed6hgsXipSjG8muSa5b252vfe/IyX1Gjb27cI5MlcXsLW0tv9OPtNpZt5vtfw9Sv11iVidSVOH8KUb+K3l/9W+RsYZT2LaPf/j5Eh0dpONptfibfy+RQEgTwAAAAAAAAAAAAAAAAAAAABBM553AAAAAAAAAABv/AGZ5lSlRrYXEyVpLijff7eTS2/Myv41QlnGtHhpzzwJvC6ucXTZ0UPZzja+Ik5YiNOjd8Le74b7X5Ll4NmSWN04xSyzlz4nD/pTcm88kWOJ0lluW5ZUp08yTqVOGyk1ZzTfDZ2S3u4/4jLh+JVbmr1UoZJ7n2Phnv8CawmdPDLiNVPTc/B85lVkuTUK+ETr0b1LtWu31Ss1+GS573+rvH5dXE6c3Fac+q4c+1ZcUxWvCu405ZR0a038fNPt5e8yHVdHI6qweeYuLjFfsq12+70jUVk01yTtZpb2tdzeG4mq9P21k+eedYeth87uDubeH9yXb2x7V2reu9bpGq9IYfV2IpV8BnCp8LjJuMYVVLhvwtO6s1d9WntdbFktrvqotZZ595Xq1F7WT0aLLHagyPSmWRp1cWpOnGyhFqU5PzSsld+NkaFa4im5SZI2WG3F01GlHTt4e/lmDzilUz6p7zmsoyVRWjGDbVKC3UYu28ntd8ru9rd11G6xOdaq9lZZev7er7uEtC8lZNUbd5ZPVtZNvc8+xLguHjqQdK5FKtqCc6VJdnRfdXFfvNbK9ucVdvwfCuqbzu6VvbOvJ67lpvb3e7fzkSOI4nKeHwpP7c9+mWi4+e5Pc9T0qnOji6TjKHLZxfQo7UoPNFbM8sqwOmKlavSg1GUW9uUWk+Xhs3t9PBSX8RUvFGm96fPPL26tzcXfV05PNrRefaeU4qvLE4mU6nOUm382WuEFCKiuB2JbUFQpRpLgsjqOZnAAAAAAAAAAAAAAAAAAAAAIJnPO4AAAAAAAAAAJuS5lWyjM6dag3eLV1/wB0bq6fr/o+hguKEa9N05cTNb1nRqKSPWKsYamyeNXDZhXjF7y4JcLjz8FdW5NeK+ZU4t2dZwlBea58iyaV6ecW8n2GYxPs5deV8HmkZt9JWb+buv0JOGN7Ok4Zc+ZoVMLUnmp+8s6OUahwFCUnwutwuMt241VZWlJtWjUVo3lfvW3ae72pXdliLUW8p8M9M/3ffoyesaq6uNC81it0lvS7H3e/J69xg8asSsVL32MlUv3uJWd/Q3ur6v2cssjse16nqo9Rls8Mtx0Jtcj6m0ZpQjLegD6azSFDOa+HnHD8UaE01x8LbV9n2a6tq68Fe7a661xbUNK1d7KXrluXfzmVXHJ2Uaim9ai4Lj/d2fFrTvWyyTD5tlya90oxor91cTbt1cm0rybu2/tZK0Jit7QvJLZbyW5c56viVy4nCbU4tuT35pJdyWT0SWiRPq1MRiMRHspUuJdY3dl5vl/PW9nGRUIxeeeXfzz6rWMj7QdSSqUFhsM7N71GvDdKK8nzfy5pkvhNioydaXl9foWLAcPVeXXz3RenitfT18jAFgLqAAAAAAAAAAAAAAAAAAAAAACCZzzuAAAAAAAAAAAAXuktS19PYy6vKlL96P8AFefl18mk1oX9jG6hluktz55XvT3LO7dCWT3M3WZ5TT1Bh/edMZhKnUau4xk1GVvFLr8rrk1ytBULl2supuoZrw1XPu+czUp9dHboyyfp5mPrah1RktfgxVecX4SjGz9Glv8AJkxGysriO1FZkZO7uqLyn8DpxGrsbi42xmDw1RfmjJ29O9t8rG/QpulHZUm49jyfyzXvMtHGrmjLapvJ92a+epcaTy7LtQ0Ksq2CjTdJXtCU7Oy/NJv7mtfYhTtnFdXnn/yy+TLHZ9JcQrQbc1p3L6Iq1mlDBYh+7ZThrp2vLjm9n4Sk4/RG11ucc4LL1+OnoXFYfcXNKMqtxLVJ5JKO/wACW9aZwo9ypCPon/GTI+rY0609uq3J97/bQxw6N2kd7l719C1yfA6jz2fFjsbUp0ube0Hb5Lb1f3NC4rWlssoRTl7+edxGXdXDbX2aEFOXa9UvXXwRN1HqPDZLg3hsmd6lrSnzt635vyfq/CWCzsZ3E+urbuC557O7FhmFTu59bV0h7s/DsX+EeeTlKcm5ybb5t7tliSyWSLtCEYR2YrJHw+nMAAAAAAAAAAAAAAAAAAAAAAEEznncAAAAAAAAAAAAAE7Kc3x2UYjjwFdx8V0fqv4rfmYK9tTrx2aiz557jPQuKlF5xZucLrfKM3odnqLBJN85W4k/t+qsvEgp4TXoS2reXy59+pL08Qo1Vs1Fl8D7PR+ms1XFlOZqPkpJperd/sz4sTvKOlWGfl/g+uwt6msH7mWml8h/oD3iCxcainSlJOPTpY1b68/idiWzlk0bFtbKgnFPPMraWiMLPv4vNIpS71k1dX35WZsyxaa9mEC0x6RV4wUIRSySXF/Q7o1dI6fd6bVWovDd3X1cX9Dg4391o/ZXPv8AUxuOJYho82v/ABj8s/UpM81njswjwYNdjT8I7P8A4+W/mb1rhdOk9qftMmbHo/TpParvafZw/czBKFiSy0QB9AAAAAAAAAAAAAAAAAAAAAAAAIJnPO4AAAAAAAAAAAAAAAAC2d1zB9Ta3E7CZnj6c7U8dWSfO05b/fkYKlCk1rFe4sPRpuviVKlU1i9rNP8Askc6tarW+NUlL1dzjGKjuR2/TtqNL7EUvI4HIzgAAAAAAAAAAAAAAAAAAAAAAAAAAAAgmc87gAAAAAAAAAAAAAAAAAHOh8VHGW4sPRT72o/m/RIlmI7nAAAAAAAAAAAAAAAAAAAAAAAAAAAAAAIJnPO4AAAAAAAAAAAAAAAAABzofFRxluLD0U+9qP5v0SJZiO5wAAAAAAAAAAAAAAAAAAAAAAAAAAAAACCZzzuAAAAAAAAAAAAAAAAAAc6HxUcZbiw9FPvaj+b9EiWYjucAAAAAAAAAAAAAAAAAAAAAAAAAAAAAAgmc87gAAAAAAAAAAAAAAAAAHOh8VHGW4sPRT72o/m/RIlmI7nAAAAAAAAAAAAAAAAAAAAAAAAAAAAAAIJnPO4AAAAAAAAAAAAAAAAABzofFRxluLD0U+9qP5v0SJZiO5wAAAAAAAAAAAAAAAAAAAAAAAAAAAAAD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20650" y="-18288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9" name="AutoShape 8" descr="data:image/jpeg;base64,/9j/4AAQSkZJRgABAQAAAQABAAD/2wCEAAkGBwgHBhMSBwgQFBIUFx0aGRYYGRsaHxoaIBcXIiIhIB0fHyghJCYlGx8YJjEtJSkrLjIwHh8zPD8sNygtLisBCgoKDg0OGxAQGzQmICYtLjU4NzYvNzA0NDYwLiw3Lzg1NjQsLDQsLzItLzQvMCw2LC0sKy8sLCwvOCwsLC0sLP/AABEIALcBEwMBEQACEQEDEQH/xAAcAAEAAwADAQEAAAAAAAAAAAAABAUGAgMHAQj/xAA/EAACAQIEAwUGAwQJBQAAAAAAAQIDEQQFBiESMUETIlFhcQcUM4GRoUJisSMywfAVJFVygpPR0uFDUlOSwv/EABwBAQACAgMBAAAAAAAAAAAAAAAFBgMEAgcIAf/EAD4RAAIBAgMEBwUGBQMFAAAAAAABAgMEBREhEjFB8AYTUWFxgaEikbHB0TI1UoKy4RQzQnLxIzRiFRaSk8L/2gAMAwEAAhEDEQA/AMGQhXQAAAAAAAAAAAAAAAAADnQ+KjjLcWHop97UfzfokSzEdzgAAAAAAAAAAAAAAAAAAAAAAAAAAAAAEEznncAAAAAAAAAAAAAAAAAA50Pio4y3Fh6Kfe1H836JEsxHc4AAAAAAAAAAAAAAAAAAAAAAAAAAAAABBM553AAAAAAAAAAAAAAAAAAOdD4qOMtxYein3tR/N+iRLMR3OAAAAAAAAAAAAAAAAAAAAAAAAAAAAAAQTOedwAAAAAAAAAAAAAAAAADnQ+KjjLcWHop97UfzfokSzEdzgAAAAAAAAAAAAAAAAAAAAAAAAAAAAAEEznncAAAAAAAAAAAAAAAAAA50Pio4y3Fh6Kfe1H836JEsxHc4AAAAAAAAAAAAAAAAAAAAAAAAAAAAABBM553AAAAAAAAAAAAAAAAB24fC4nEr+rYepNLbuxcrfRHCdSEPtNLxZkhRqT+ymy1wems5qyvDAy2V3dxVl47s1al/bxWsiwdH4StL+nXrLKMdrPzjJL1YrZVj6L7+DqfJN/oI3FKW6SO06WLWdTdUXnp8SG9nv0MxvxkpLOLzQByAAAAAAAAAAAAAAAAAAAAAAAAAAAIJnPO4AAAAAAAAAAAAALjT+m8wz2r/AFSnaHWb5fLxf25Xauad3fUrZe29eznnszNu2s6lbVaLtNmsk0tpekpZtWjVqeD3v6Rt4+CbXiQv8Xe3jypLZXPH99SVVC2tlnPf3kXFe0alRdsqyxJLlKVk/wCN/sZYYI5a1Z8+hinisF9iJa6Pz7GagjiZ41RvGm4qyttzNTELOna7EYcWjas7mVeLk0VFPXmY4eThXo05xi7WtbZbeDNx4RSl7UW02XaPRyNSlGcajWaT1WfDyJ0M/wBN54lHNcEqcuXFayXo+S9bxMDs7y31pSzXPv8AU0p4XiFk9uk81/xfy4+5kLOdESjSdXJayqQ58PVL+fH69DNb4sm9iusmb1j0ieexcrzXzX09xjpwnTm1Ug01s01Zp+aJlNNZotMJxnFSi80z4fTmAAAAAAAAAAAAAAAAAAAAAAAAQTOedwAAAAAAAAAAADTaN0u86r9pjXwYeL3bduJ+Cfh49ei6uMXiOIfw8dmGs36c/u+xyFlZda9qf2fibPP86w+W4DscvrrDwu4KXZuTtGMG9tl+NJc1z+Wrh+FwrxVxczzbb037u/P9/nZKNnXuYyjb5LZy36b8/DsMLjcqwaxL98zqbm923SbfLq+N9Cfp/wAPsrYlp4GnR6M3d17cJJ+f7nT/AEXlf9sy/wAl/wC45/6X4vQzf9mX/d719TS6RxmX5LSrRp4t1eODv3HHhVt3zdyNv7KjcODdXLJ/hz+ZlhgtzYrYqZavtX7lJVwuV1Krf9LNXbfwpdfmbsaVJJLb9C9ULm+jTjFUE8kl/MXDyOPueV/2u/8AKl/qferpfj9DI7y+Szduv/YvoXWS4+OQuM6WbydOV2oum7NX3tu7b/yzSubC0uc4ueq45c5kFdt38pRjRSmuKmvp7RoNQ5HhdQYeUqCjTxNNyj1Sk4ya2uk2nb5efWEhVqYfXlRk9qCe/ndz5R+F4pO0kuMHvXzXf8TzWvRqYes41oNSi7NPoyfjJSSlHcdgUqsKsFODzTOByMgAAAAAAAAAAAAAAAAAAAAAAIJnPO4AAAAAAAAAALPTWUzzrO6dGC2bvJ+EF+8/pt6tGreXKt6Mqj8vHgbNpR62qo8OJ7TRyDD4SCWBfCkrKLSkrejKVK9nUedTX0LOoKKyRltQwlDN6ccyxUIK1W0ktrdnQsreb26c/IsdvLPDoulHP2n8UbtvCcreqorN7UNyz4SKDVLwssIpUcwjVk57pRUbd1b7elvr4mSy21JxcMll295MdHoVIXMnNNezxWXFccjMcS8USORcdpdprMilgllMe3zOFOT404tJ7O3V8m+nhbzIu66zrfZg3u1z8Sh41Gc72Tim93DuKLPXSWa1Oxrqcb7TX4lbnbp6G9b7XVRzWTy3FowZ5WUE+GfdxZ0Zdwyx9PimkuJXfgr8/lzOdTNQenBmziDztaiX4X38DV5z7i8rq9lmsZvhbUVFLi7993z8X6beRF2zqKrHOHru0KPh9KrG6puUXkn+Hy7Od5f0MzzWrmNWm8mU6catRKd0nwqpLdLaX0MWKW9CNxUn1mTbenOhg6i3VCMlVzlktNl/HcVGtcnp1sD7xhcK4Si7SV7pxSf0a22e9vQ+YbctT6qUs1w8fn9SRwPEXQqqlN+w/R8PDlmFJ0vYAAAAAAAAAAAAAAAAAAAAAAIJnPO4AAAAAAAAAAPQvZzgaVDKK+JxaXD0vtsur8r8V/7pXsXrSlVhRhzz8yewyGzSc3xN/hKFVYaLwuLb25S3Xp5FeqTjtNTiSaMB7S5VJYul20LO8+t792juW3CklZR2X/VL5Fp6L/arfl/+io0Kk9XYW6/6i/Rkta/zUS2Pfd9Ty/Uj3/sqf/jj9ETR1iYnVmsqmQ5z2GHyujVShGcm5yi4wblebSpSXBGyu7335G9QtFUhtN5eXpvWpinVcXkaXT2Np5xktKu8PCPaRvaPeXN8m4pteqRq1YdXNx7DnF7SzM37W6cI6UXDBL9rHp5SNG8/lMn+jf8Av4+D+B4vL91kOjseW5myznWea4fH1qOGcYxhVqRTs77VJedvqjTucLoSuJ1JattlTw3AKNW3hVqSeqTyWn1LDROZ1M5oV8PmEuNzTavbe68F053/ALyIrEqCoShVp6Zc8+BqY1YQs6kJ0Vkn8Vz6GFx2Glg8ZOnL8MmvVX2fzW5O0pqcFJcS4WdwrihCquK9ePqdBkNkAAAAAAAAAAAAAAAAAAAAAgmc87gAAAAAAAAAA9QoYSvP2f06GWw4qlWKdvBSS4r/APtN25lXlUisQdWo8kn8N3wRZFTl/CqEN7Xx3kvSWTZ9kVK2LzCl2fSErtL0bafya9LXd8N/dWty84QefaufXM+2lCrSjlKWaKjX8KmMxlO1am2uN33S2hRJjDmoWUNHltS+RacFvI2sKtSSz1ivftEXTGAWC1phuCtGS7VLZ334b9NuqJDDqvWVIvLnU2LnFneWFWEo5SST03faXfme3vEUU7OtG/qixZMpeZjNdaLjqLMKdWhmlOhOPDxKdOE78Llwvez/ABSvFtxe11sbtrddVFpxz88ufiYKtLbeeZqcsw+GyvLKdKlVjwwikm+FXtzdlZbvfZWNScnOTkzLFKKyMv7VnGvpVKlOLvWgr325SNK90ovMm8Bqqld9Y+EZP3Jnk2NyvsMIpKvBuz4lxXd1Jx2SXiupAU6+3PLJ+7uzLTa4719bqpR0lu93HX4GxzHRVHMMXVqYfMVGc6tRuLs93Ulslt+ppXmKypXNSEoaJvniRFjj9WhSjTcU0ll2P5/A6Mk07mmns7hUrQUqfJyj0XNX9Wlsrmtc3tG6oOEXrzzrkZsSxaheW2zk1JNPu7N/gyl13Rp0tRzdNrvpS25c2l9oo3MLk3bpPhpz7yW6OVHK1cXwk/k/mZ8kSfAAAAAAAAAAAAAAAAAAAAAIJnPO4AAAAAAAAB8fIII9pjPH1cnorKq9Km6kbJ8N78K58483y6W6dCltUo1puqm8n29vk+eJbXtOPsvIxudaf1jKTdevKovyS4V813Y/qTNte4etIrLxWf1ZF17e8f8AVn4aETLqlTIcLT99wve46y4Wk+cMPvzt5/IkrpK5t47EtM36ZFj6O4dVuLWrR0T2ovXwkXeQZ1RzLUuDhSwkYcNZO6VvwtePj+rOGGW0qVwpOWeZKXGD1LO1rTlJPOKWn90foU+qcFJ6wq4d0qXvFSpV7NOlfu1J1mlJdm+Nz4ouM1K0PKzt2PQl/pKfDTPXsy79MuK4lCnF7WXjzzuLr2v06dDUkJ4yEOCcaag3DlOLqd5y4JcUI3XFTveV0YcPbdNqPf8ALv0ffwMlfSWp2a1wM8HorL5Y+jDs6cJqouz4b8cqbUY9x9lKSTs3FcPLrZ8bae1Wmo7339mffr8xUj7CZHwEHgvZtGrOMXCWKpTjww4U4xowVrWjd3i4uX4mnLe9yJ6Qe3GUVvyy9X4+7huJro9RlVrOmv6oyWvfErMy1Hh8XgKkI4GEXNPdRtZ3vtvt4ehSqNlKE4y2t3f3eBarbAK1CtGq5J5PPicsXlOdVs+xEsupVEpV6jupcN/2kvM2765t41ZKo1ozna3+HKzpwrZNqK0yz+Rp8pwup8vpcWNxkOC67rV3u/8ADv68RX7ipZVXlCOvPj8iEvqtlP8A29Np+Onu1+KM97R+7nUIuME409+Hru3f+HqpeO8hg+tFvv558Cb6MZ5VN+Wnhx9e3yMoSxagAAAAAAAAAAAAAAAAAAAACCZzzuAAAAAAAAAAD02FWrjfZrGWEqyjOlHZxbTShz3Xi4y+pWHGNPEmprNSfx/yWKMnO0Ti9cvh/gymB1vnuDVliVJeEl/tt97krVwq2qf05c9+ZGQxKtHfqd+dZxiNQZfCtiYxUoVJRlb80KfD9eGf0NqjaRt7dQhuzfrl9C+9DbxVp1U9HkvTP6kbTONhl2oMPVqu0YVIuT8I33f0uZqEtmomy2YrQdezqU472vhr8j9F2jJp2V+jJ06pMLrDW+JyXO3Qw+Eo1OCMakuLjvGHe4qjtFq0bLk+LfZG/b2iqQ2m8uHn2efuMM6jTyNXkOPWcZHSrTjG1WF9r2afhxJOz81c1KsOrm49hki81mZD2xYynSyKlRTXFUqXt+WMXf7uJH30sqeXaWbovQc7t1OEU/XRfP3HkmFoSxWJhThznJRXq2kRcI7Uki+XFRUqM5vgm/cj0fU+Z6gyunxYSEXRd5XSd4ptvezXjz+trq8C6dnc3dRt67T89ShYTa2lxlCtNqXBaJPz7e4o9K5hmed6hgsXipSjG8muSa5b252vfe/IyX1Gjb27cI5MlcXsLW0tv9OPtNpZt5vtfw9Sv11iVidSVOH8KUb+K3l/9W+RsYZT2LaPf/j5Eh0dpONptfibfy+RQEgTwAAAAAAAAAAAAAAAAAAAABBM553AAAAAAAAAABv/AGZ5lSlRrYXEyVpLijff7eTS2/Myv41QlnGtHhpzzwJvC6ucXTZ0UPZzja+Ik5YiNOjd8Le74b7X5Ll4NmSWN04xSyzlz4nD/pTcm88kWOJ0lluW5ZUp08yTqVOGyk1ZzTfDZ2S3u4/4jLh+JVbmr1UoZJ7n2Phnv8CawmdPDLiNVPTc/B85lVkuTUK+ETr0b1LtWu31Ss1+GS573+rvH5dXE6c3Fac+q4c+1ZcUxWvCu405ZR0a038fNPt5e8yHVdHI6qweeYuLjFfsq12+70jUVk01yTtZpb2tdzeG4mq9P21k+eedYeth87uDubeH9yXb2x7V2reu9bpGq9IYfV2IpV8BnCp8LjJuMYVVLhvwtO6s1d9WntdbFktrvqotZZ595Xq1F7WT0aLLHagyPSmWRp1cWpOnGyhFqU5PzSsld+NkaFa4im5SZI2WG3F01GlHTt4e/lmDzilUz6p7zmsoyVRWjGDbVKC3UYu28ntd8ru9rd11G6xOdaq9lZZev7er7uEtC8lZNUbd5ZPVtZNvc8+xLguHjqQdK5FKtqCc6VJdnRfdXFfvNbK9ucVdvwfCuqbzu6VvbOvJ67lpvb3e7fzkSOI4nKeHwpP7c9+mWi4+e5Pc9T0qnOji6TjKHLZxfQo7UoPNFbM8sqwOmKlavSg1GUW9uUWk+Xhs3t9PBSX8RUvFGm96fPPL26tzcXfV05PNrRefaeU4qvLE4mU6nOUm382WuEFCKiuB2JbUFQpRpLgsjqOZnAAAAAAAAAAAAAAAAAAAAAIJnPO4AAAAAAAAAAJuS5lWyjM6dag3eLV1/wB0bq6fr/o+hguKEa9N05cTNb1nRqKSPWKsYamyeNXDZhXjF7y4JcLjz8FdW5NeK+ZU4t2dZwlBea58iyaV6ecW8n2GYxPs5deV8HmkZt9JWb+buv0JOGN7Ok4Zc+ZoVMLUnmp+8s6OUahwFCUnwutwuMt241VZWlJtWjUVo3lfvW3ae72pXdliLUW8p8M9M/3ffoyesaq6uNC81it0lvS7H3e/J69xg8asSsVL32MlUv3uJWd/Q3ur6v2cssjse16nqo9Rls8Mtx0Jtcj6m0ZpQjLegD6azSFDOa+HnHD8UaE01x8LbV9n2a6tq68Fe7a661xbUNK1d7KXrluXfzmVXHJ2Uaim9ai4Lj/d2fFrTvWyyTD5tlya90oxor91cTbt1cm0rybu2/tZK0Jit7QvJLZbyW5c56viVy4nCbU4tuT35pJdyWT0SWiRPq1MRiMRHspUuJdY3dl5vl/PW9nGRUIxeeeXfzz6rWMj7QdSSqUFhsM7N71GvDdKK8nzfy5pkvhNioydaXl9foWLAcPVeXXz3RenitfT18jAFgLqAAAAAAAAAAAAAAAAAAAAAACCZzzuAAAAAAAAAAAAXuktS19PYy6vKlL96P8AFefl18mk1oX9jG6hluktz55XvT3LO7dCWT3M3WZ5TT1Bh/edMZhKnUau4xk1GVvFLr8rrk1ytBULl2supuoZrw1XPu+czUp9dHboyyfp5mPrah1RktfgxVecX4SjGz9Glv8AJkxGysriO1FZkZO7uqLyn8DpxGrsbi42xmDw1RfmjJ29O9t8rG/QpulHZUm49jyfyzXvMtHGrmjLapvJ92a+epcaTy7LtQ0Ksq2CjTdJXtCU7Oy/NJv7mtfYhTtnFdXnn/yy+TLHZ9JcQrQbc1p3L6Iq1mlDBYh+7ZThrp2vLjm9n4Sk4/RG11ucc4LL1+OnoXFYfcXNKMqtxLVJ5JKO/wACW9aZwo9ypCPon/GTI+rY0609uq3J97/bQxw6N2kd7l719C1yfA6jz2fFjsbUp0ube0Hb5Lb1f3NC4rWlssoRTl7+edxGXdXDbX2aEFOXa9UvXXwRN1HqPDZLg3hsmd6lrSnzt635vyfq/CWCzsZ3E+urbuC557O7FhmFTu59bV0h7s/DsX+EeeTlKcm5ybb5t7tliSyWSLtCEYR2YrJHw+nMAAAAAAAAAAAAAAAAAAAAAAEEznncAAAAAAAAAAAAAE7Kc3x2UYjjwFdx8V0fqv4rfmYK9tTrx2aiz557jPQuKlF5xZucLrfKM3odnqLBJN85W4k/t+qsvEgp4TXoS2reXy59+pL08Qo1Vs1Fl8D7PR+ms1XFlOZqPkpJperd/sz4sTvKOlWGfl/g+uwt6msH7mWml8h/oD3iCxcainSlJOPTpY1b68/idiWzlk0bFtbKgnFPPMraWiMLPv4vNIpS71k1dX35WZsyxaa9mEC0x6RV4wUIRSySXF/Q7o1dI6fd6bVWovDd3X1cX9Dg4391o/ZXPv8AUxuOJYho82v/ABj8s/UpM81njswjwYNdjT8I7P8A4+W/mb1rhdOk9qftMmbHo/TpParvafZw/czBKFiSy0QB9AAAAAAAAAAAAAAAAAAAAAAAAIJnPO4AAAAAAAAAAAAAAAAC2d1zB9Ta3E7CZnj6c7U8dWSfO05b/fkYKlCk1rFe4sPRpuviVKlU1i9rNP8Askc6tarW+NUlL1dzjGKjuR2/TtqNL7EUvI4HIzgAAAAAAAAAAAAAAAAAAAAAAAAAAAAgmc87gAAAAAAAAAAAAAAAAAHOh8VHGW4sPRT72o/m/RIlmI7nAAAAAAAAAAAAAAAAAAAAAAAAAAAAAAIJnPO4AAAAAAAAAAAAAAAAABzofFRxluLD0U+9qP5v0SJZiO5wAAAAAAAAAAAAAAAAAAAAAAAAAAAAACCZzzuAAAAAAAAAAAAAAAAAAc6HxUcZbiw9FPvaj+b9EiWYjucAAAAAAAAAAAAAAAAAAAAAAAAAAAAAAgmc87gAAAAAAAAAAAAAAAAAHOh8VHGW4sPRT72o/m/RIlmI7nAAAAAAAAAAAAAAAAAAAAAAAAAAAAAAIJnPO4AAAAAAAAAAAAAAAAABzofFRxluLD0U+9qP5v0SJZiO5wAAAAAAAAAAAAAAAAAAAAAAAAAAAAAD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73050" y="-16764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" name="AutoShape 10" descr="data:image/jpeg;base64,/9j/4AAQSkZJRgABAQAAAQABAAD/2wCEAAkGBwgHBhMSBwgQFBIUFx0aGRYYGRsaHxoaIBcXIiIhIB0fHyghJCYlGx8YJjEtJSkrLjIwHh8zPD8sNygtLisBCgoKDg0OGxAQGzQmICYtLjU4NzYvNzA0NDYwLiw3Lzg1NjQsLDQsLzItLzQvMCw2LC0sKy8sLCwvOCwsLC0sLP/AABEIALcBEwMBEQACEQEDEQH/xAAcAAEAAwADAQEAAAAAAAAAAAAABAUGAgMHAQj/xAA/EAACAQIEAwUGAwQJBQAAAAAAAQIDEQQFBiESMUETIlFhcQcUM4GRoUJisSMywfAVJFVygpPR0uFDUlOSwv/EABwBAQACAgMBAAAAAAAAAAAAAAAFBgMEAgcIAf/EAD4RAAIBAgMEBwUGBQMFAAAAAAABAgMEBREhEjFB8AYTUWFxgaEikbHB0TI1UoKy4RQzQnLxIzRiFRaSk8L/2gAMAwEAAhEDEQA/AMGQhXQAAAAAAAAAAAAAAAAADnQ+KjjLcWHop97UfzfokSzEdzgAAAAAAAAAAAAAAAAAAAAAAAAAAAAAEEznncAAAAAAAAAAAAAAAAAA50Pio4y3Fh6Kfe1H836JEsxHc4AAAAAAAAAAAAAAAAAAAAAAAAAAAAABBM553AAAAAAAAAAAAAAAAAAOdD4qOMtxYein3tR/N+iRLMR3OAAAAAAAAAAAAAAAAAAAAAAAAAAAAAAQTOedwAAAAAAAAAAAAAAAAADnQ+KjjLcWHop97UfzfokSzEdzgAAAAAAAAAAAAAAAAAAAAAAAAAAAAAEEznncAAAAAAAAAAAAAAAAAA50Pio4y3Fh6Kfe1H836JEsxHc4AAAAAAAAAAAAAAAAAAAAAAAAAAAAABBM553AAAAAAAAAAAAAAAAB24fC4nEr+rYepNLbuxcrfRHCdSEPtNLxZkhRqT+ymy1wems5qyvDAy2V3dxVl47s1al/bxWsiwdH4StL+nXrLKMdrPzjJL1YrZVj6L7+DqfJN/oI3FKW6SO06WLWdTdUXnp8SG9nv0MxvxkpLOLzQByAAAAAAAAAAAAAAAAAAAAAAAAAAAIJnPO4AAAAAAAAAAAAALjT+m8wz2r/AFSnaHWb5fLxf25Xauad3fUrZe29eznnszNu2s6lbVaLtNmsk0tpekpZtWjVqeD3v6Rt4+CbXiQv8Xe3jypLZXPH99SVVC2tlnPf3kXFe0alRdsqyxJLlKVk/wCN/sZYYI5a1Z8+hinisF9iJa6Pz7GagjiZ41RvGm4qyttzNTELOna7EYcWjas7mVeLk0VFPXmY4eThXo05xi7WtbZbeDNx4RSl7UW02XaPRyNSlGcajWaT1WfDyJ0M/wBN54lHNcEqcuXFayXo+S9bxMDs7y31pSzXPv8AU0p4XiFk9uk81/xfy4+5kLOdESjSdXJayqQ58PVL+fH69DNb4sm9iusmb1j0ieexcrzXzX09xjpwnTm1Ug01s01Zp+aJlNNZotMJxnFSi80z4fTmAAAAAAAAAAAAAAAAAAAAAAAAQTOedwAAAAAAAAAAADTaN0u86r9pjXwYeL3bduJ+Cfh49ei6uMXiOIfw8dmGs36c/u+xyFlZda9qf2fibPP86w+W4DscvrrDwu4KXZuTtGMG9tl+NJc1z+Wrh+FwrxVxczzbb037u/P9/nZKNnXuYyjb5LZy36b8/DsMLjcqwaxL98zqbm923SbfLq+N9Cfp/wAPsrYlp4GnR6M3d17cJJ+f7nT/AEXlf9sy/wAl/wC45/6X4vQzf9mX/d719TS6RxmX5LSrRp4t1eODv3HHhVt3zdyNv7KjcODdXLJ/hz+ZlhgtzYrYqZavtX7lJVwuV1Krf9LNXbfwpdfmbsaVJJLb9C9ULm+jTjFUE8kl/MXDyOPueV/2u/8AKl/qferpfj9DI7y+Szduv/YvoXWS4+OQuM6WbydOV2oum7NX3tu7b/yzSubC0uc4ueq45c5kFdt38pRjRSmuKmvp7RoNQ5HhdQYeUqCjTxNNyj1Sk4ya2uk2nb5efWEhVqYfXlRk9qCe/ndz5R+F4pO0kuMHvXzXf8TzWvRqYes41oNSi7NPoyfjJSSlHcdgUqsKsFODzTOByMgAAAAAAAAAAAAAAAAAAAAAAIJnPO4AAAAAAAAAALPTWUzzrO6dGC2bvJ+EF+8/pt6tGreXKt6Mqj8vHgbNpR62qo8OJ7TRyDD4SCWBfCkrKLSkrejKVK9nUedTX0LOoKKyRltQwlDN6ccyxUIK1W0ktrdnQsreb26c/IsdvLPDoulHP2n8UbtvCcreqorN7UNyz4SKDVLwssIpUcwjVk57pRUbd1b7elvr4mSy21JxcMll295MdHoVIXMnNNezxWXFccjMcS8USORcdpdprMilgllMe3zOFOT404tJ7O3V8m+nhbzIu66zrfZg3u1z8Sh41Gc72Tim93DuKLPXSWa1Oxrqcb7TX4lbnbp6G9b7XVRzWTy3FowZ5WUE+GfdxZ0Zdwyx9PimkuJXfgr8/lzOdTNQenBmziDztaiX4X38DV5z7i8rq9lmsZvhbUVFLi7993z8X6beRF2zqKrHOHru0KPh9KrG6puUXkn+Hy7Od5f0MzzWrmNWm8mU6catRKd0nwqpLdLaX0MWKW9CNxUn1mTbenOhg6i3VCMlVzlktNl/HcVGtcnp1sD7xhcK4Si7SV7pxSf0a22e9vQ+YbctT6qUs1w8fn9SRwPEXQqqlN+w/R8PDlmFJ0vYAAAAAAAAAAAAAAAAAAAAAAIJnPO4AAAAAAAAAAPQvZzgaVDKK+JxaXD0vtsur8r8V/7pXsXrSlVhRhzz8yewyGzSc3xN/hKFVYaLwuLb25S3Xp5FeqTjtNTiSaMB7S5VJYul20LO8+t792juW3CklZR2X/VL5Fp6L/arfl/+io0Kk9XYW6/6i/Rkta/zUS2Pfd9Ty/Uj3/sqf/jj9ETR1iYnVmsqmQ5z2GHyujVShGcm5yi4wblebSpSXBGyu7335G9QtFUhtN5eXpvWpinVcXkaXT2Np5xktKu8PCPaRvaPeXN8m4pteqRq1YdXNx7DnF7SzM37W6cI6UXDBL9rHp5SNG8/lMn+jf8Av4+D+B4vL91kOjseW5myznWea4fH1qOGcYxhVqRTs77VJedvqjTucLoSuJ1JattlTw3AKNW3hVqSeqTyWn1LDROZ1M5oV8PmEuNzTavbe68F053/ALyIrEqCoShVp6Zc8+BqY1YQs6kJ0Vkn8Vz6GFx2Glg8ZOnL8MmvVX2fzW5O0pqcFJcS4WdwrihCquK9ePqdBkNkAAAAAAAAAAAAAAAAAAAAAgmc87gAAAAAAAAAA9QoYSvP2f06GWw4qlWKdvBSS4r/APtN25lXlUisQdWo8kn8N3wRZFTl/CqEN7Xx3kvSWTZ9kVK2LzCl2fSErtL0bafya9LXd8N/dWty84QefaufXM+2lCrSjlKWaKjX8KmMxlO1am2uN33S2hRJjDmoWUNHltS+RacFvI2sKtSSz1ivftEXTGAWC1phuCtGS7VLZ334b9NuqJDDqvWVIvLnU2LnFneWFWEo5SST03faXfme3vEUU7OtG/qixZMpeZjNdaLjqLMKdWhmlOhOPDxKdOE78Llwvez/ABSvFtxe11sbtrddVFpxz88ufiYKtLbeeZqcsw+GyvLKdKlVjwwikm+FXtzdlZbvfZWNScnOTkzLFKKyMv7VnGvpVKlOLvWgr325SNK90ovMm8Bqqld9Y+EZP3Jnk2NyvsMIpKvBuz4lxXd1Jx2SXiupAU6+3PLJ+7uzLTa4719bqpR0lu93HX4GxzHRVHMMXVqYfMVGc6tRuLs93Ulslt+ppXmKypXNSEoaJvniRFjj9WhSjTcU0ll2P5/A6Mk07mmns7hUrQUqfJyj0XNX9Wlsrmtc3tG6oOEXrzzrkZsSxaheW2zk1JNPu7N/gyl13Rp0tRzdNrvpS25c2l9oo3MLk3bpPhpz7yW6OVHK1cXwk/k/mZ8kSfAAAAAAAAAAAAAAAAAAAAAIJnPO4AAAAAAAAB8fIII9pjPH1cnorKq9Km6kbJ8N78K58483y6W6dCltUo1puqm8n29vk+eJbXtOPsvIxudaf1jKTdevKovyS4V813Y/qTNte4etIrLxWf1ZF17e8f8AVn4aETLqlTIcLT99wve46y4Wk+cMPvzt5/IkrpK5t47EtM36ZFj6O4dVuLWrR0T2ovXwkXeQZ1RzLUuDhSwkYcNZO6VvwtePj+rOGGW0qVwpOWeZKXGD1LO1rTlJPOKWn90foU+qcFJ6wq4d0qXvFSpV7NOlfu1J1mlJdm+Nz4ouM1K0PKzt2PQl/pKfDTPXsy79MuK4lCnF7WXjzzuLr2v06dDUkJ4yEOCcaag3DlOLqd5y4JcUI3XFTveV0YcPbdNqPf8ALv0ffwMlfSWp2a1wM8HorL5Y+jDs6cJqouz4b8cqbUY9x9lKSTs3FcPLrZ8bae1Wmo7339mffr8xUj7CZHwEHgvZtGrOMXCWKpTjww4U4xowVrWjd3i4uX4mnLe9yJ6Qe3GUVvyy9X4+7huJro9RlVrOmv6oyWvfErMy1Hh8XgKkI4GEXNPdRtZ3vtvt4ehSqNlKE4y2t3f3eBarbAK1CtGq5J5PPicsXlOdVs+xEsupVEpV6jupcN/2kvM2765t41ZKo1ozna3+HKzpwrZNqK0yz+Rp8pwup8vpcWNxkOC67rV3u/8ADv68RX7ipZVXlCOvPj8iEvqtlP8A29Np+Onu1+KM97R+7nUIuME409+Hru3f+HqpeO8hg+tFvv558Cb6MZ5VN+Wnhx9e3yMoSxagAAAAAAAAAAAAAAAAAAAACCZzzuAAAAAAAAAAD02FWrjfZrGWEqyjOlHZxbTShz3Xi4y+pWHGNPEmprNSfx/yWKMnO0Ti9cvh/gymB1vnuDVliVJeEl/tt97krVwq2qf05c9+ZGQxKtHfqd+dZxiNQZfCtiYxUoVJRlb80KfD9eGf0NqjaRt7dQhuzfrl9C+9DbxVp1U9HkvTP6kbTONhl2oMPVqu0YVIuT8I33f0uZqEtmomy2YrQdezqU472vhr8j9F2jJp2V+jJ06pMLrDW+JyXO3Qw+Eo1OCMakuLjvGHe4qjtFq0bLk+LfZG/b2iqQ2m8uHn2efuMM6jTyNXkOPWcZHSrTjG1WF9r2afhxJOz81c1KsOrm49hki81mZD2xYynSyKlRTXFUqXt+WMXf7uJH30sqeXaWbovQc7t1OEU/XRfP3HkmFoSxWJhThznJRXq2kRcI7Uki+XFRUqM5vgm/cj0fU+Z6gyunxYSEXRd5XSd4ptvezXjz+trq8C6dnc3dRt67T89ShYTa2lxlCtNqXBaJPz7e4o9K5hmed6hgsXipSjG8muSa5b252vfe/IyX1Gjb27cI5MlcXsLW0tv9OPtNpZt5vtfw9Sv11iVidSVOH8KUb+K3l/9W+RsYZT2LaPf/j5Eh0dpONptfibfy+RQEgTwAAAAAAAAAAAAAAAAAAAABBM553AAAAAAAAAABv/AGZ5lSlRrYXEyVpLijff7eTS2/Myv41QlnGtHhpzzwJvC6ucXTZ0UPZzja+Ik5YiNOjd8Le74b7X5Ll4NmSWN04xSyzlz4nD/pTcm88kWOJ0lluW5ZUp08yTqVOGyk1ZzTfDZ2S3u4/4jLh+JVbmr1UoZJ7n2Phnv8CawmdPDLiNVPTc/B85lVkuTUK+ETr0b1LtWu31Ss1+GS573+rvH5dXE6c3Fac+q4c+1ZcUxWvCu405ZR0a038fNPt5e8yHVdHI6qweeYuLjFfsq12+70jUVk01yTtZpb2tdzeG4mq9P21k+eedYeth87uDubeH9yXb2x7V2reu9bpGq9IYfV2IpV8BnCp8LjJuMYVVLhvwtO6s1d9WntdbFktrvqotZZ595Xq1F7WT0aLLHagyPSmWRp1cWpOnGyhFqU5PzSsld+NkaFa4im5SZI2WG3F01GlHTt4e/lmDzilUz6p7zmsoyVRWjGDbVKC3UYu28ntd8ru9rd11G6xOdaq9lZZev7er7uEtC8lZNUbd5ZPVtZNvc8+xLguHjqQdK5FKtqCc6VJdnRfdXFfvNbK9ucVdvwfCuqbzu6VvbOvJ67lpvb3e7fzkSOI4nKeHwpP7c9+mWi4+e5Pc9T0qnOji6TjKHLZxfQo7UoPNFbM8sqwOmKlavSg1GUW9uUWk+Xhs3t9PBSX8RUvFGm96fPPL26tzcXfV05PNrRefaeU4qvLE4mU6nOUm382WuEFCKiuB2JbUFQpRpLgsjqOZnAAAAAAAAAAAAAAAAAAAAAIJnPO4AAAAAAAAAAJuS5lWyjM6dag3eLV1/wB0bq6fr/o+hguKEa9N05cTNb1nRqKSPWKsYamyeNXDZhXjF7y4JcLjz8FdW5NeK+ZU4t2dZwlBea58iyaV6ecW8n2GYxPs5deV8HmkZt9JWb+buv0JOGN7Ok4Zc+ZoVMLUnmp+8s6OUahwFCUnwutwuMt241VZWlJtWjUVo3lfvW3ae72pXdliLUW8p8M9M/3ffoyesaq6uNC81it0lvS7H3e/J69xg8asSsVL32MlUv3uJWd/Q3ur6v2cssjse16nqo9Rls8Mtx0Jtcj6m0ZpQjLegD6azSFDOa+HnHD8UaE01x8LbV9n2a6tq68Fe7a661xbUNK1d7KXrluXfzmVXHJ2Uaim9ai4Lj/d2fFrTvWyyTD5tlya90oxor91cTbt1cm0rybu2/tZK0Jit7QvJLZbyW5c56viVy4nCbU4tuT35pJdyWT0SWiRPq1MRiMRHspUuJdY3dl5vl/PW9nGRUIxeeeXfzz6rWMj7QdSSqUFhsM7N71GvDdKK8nzfy5pkvhNioydaXl9foWLAcPVeXXz3RenitfT18jAFgLqAAAAAAAAAAAAAAAAAAAAAACCZzzuAAAAAAAAAAAAXuktS19PYy6vKlL96P8AFefl18mk1oX9jG6hluktz55XvT3LO7dCWT3M3WZ5TT1Bh/edMZhKnUau4xk1GVvFLr8rrk1ytBULl2supuoZrw1XPu+czUp9dHboyyfp5mPrah1RktfgxVecX4SjGz9Glv8AJkxGysriO1FZkZO7uqLyn8DpxGrsbi42xmDw1RfmjJ29O9t8rG/QpulHZUm49jyfyzXvMtHGrmjLapvJ92a+epcaTy7LtQ0Ksq2CjTdJXtCU7Oy/NJv7mtfYhTtnFdXnn/yy+TLHZ9JcQrQbc1p3L6Iq1mlDBYh+7ZThrp2vLjm9n4Sk4/RG11ucc4LL1+OnoXFYfcXNKMqtxLVJ5JKO/wACW9aZwo9ypCPon/GTI+rY0609uq3J97/bQxw6N2kd7l719C1yfA6jz2fFjsbUp0ube0Hb5Lb1f3NC4rWlssoRTl7+edxGXdXDbX2aEFOXa9UvXXwRN1HqPDZLg3hsmd6lrSnzt635vyfq/CWCzsZ3E+urbuC557O7FhmFTu59bV0h7s/DsX+EeeTlKcm5ybb5t7tliSyWSLtCEYR2YrJHw+nMAAAAAAAAAAAAAAAAAAAAAAEEznncAAAAAAAAAAAAAE7Kc3x2UYjjwFdx8V0fqv4rfmYK9tTrx2aiz557jPQuKlF5xZucLrfKM3odnqLBJN85W4k/t+qsvEgp4TXoS2reXy59+pL08Qo1Vs1Fl8D7PR+ms1XFlOZqPkpJperd/sz4sTvKOlWGfl/g+uwt6msH7mWml8h/oD3iCxcainSlJOPTpY1b68/idiWzlk0bFtbKgnFPPMraWiMLPv4vNIpS71k1dX35WZsyxaa9mEC0x6RV4wUIRSySXF/Q7o1dI6fd6bVWovDd3X1cX9Dg4391o/ZXPv8AUxuOJYho82v/ABj8s/UpM81njswjwYNdjT8I7P8A4+W/mb1rhdOk9qftMmbHo/TpParvafZw/czBKFiSy0QB9AAAAAAAAAAAAAAAAAAAAAAAAIJnPO4AAAAAAAAAAAAAAAAC2d1zB9Ta3E7CZnj6c7U8dWSfO05b/fkYKlCk1rFe4sPRpuviVKlU1i9rNP8Askc6tarW+NUlL1dzjGKjuR2/TtqNL7EUvI4HIzgAAAAAAAAAAAAAAAAAAAAAAAAAAAAgmc87gAAAAAAAAAAAAAAAAAHOh8VHGW4sPRT72o/m/RIlmI7nAAAAAAAAAAAAAAAAAAAAAAAAAAAAAAIJnPO4AAAAAAAAAAAAAAAAABzofFRxluLD0U+9qP5v0SJZiO5wAAAAAAAAAAAAAAAAAAAAAAAAAAAAACCZzzuAAAAAAAAAAAAAAAAAAc6HxUcZbiw9FPvaj+b9EiWYjucAAAAAAAAAAAAAAAAAAAAAAAAAAAAAAgmc87gAAAAAAAAAAAAAAAAAHOh8VHGW4sPRT72o/m/RIlmI7nAAAAAAAAAAAAAAAAAAAAAAAAAAAAAAIJnPO4AAAAAAAAAAAAAAAAABzofFRxluLD0U+9qP5v0SJZiO5wAAAAAAAAAAAAAAAAAAAAAAAAAAAAAD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25450" y="-15240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1" name="AutoShape 12" descr="data:image/jpeg;base64,/9j/4AAQSkZJRgABAQAAAQABAAD/2wCEAAkGBwgHBhMSBwgQFBIUFx0aGRYYGRsaHxoaIBcXIiIhIB0fHyghJCYlGx8YJjEtJSkrLjIwHh8zPD8sNygtLisBCgoKDg0OGxAQGzQmICYtLjU4NzYvNzA0NDYwLiw3Lzg1NjQsLDQsLzItLzQvMCw2LC0sKy8sLCwvOCwsLC0sLP/AABEIALcBEwMBEQACEQEDEQH/xAAcAAEAAwADAQEAAAAAAAAAAAAABAUGAgMHAQj/xAA/EAACAQIEAwUGAwQJBQAAAAAAAQIDEQQFBiESMUETIlFhcQcUM4GRoUJisSMywfAVJFVygpPR0uFDUlOSwv/EABwBAQACAgMBAAAAAAAAAAAAAAAFBgMEAgcIAf/EAD4RAAIBAgMEBwUGBQMFAAAAAAABAgMEBREhEjFB8AYTUWFxgaEikbHB0TI1UoKy4RQzQnLxIzRiFRaSk8L/2gAMAwEAAhEDEQA/AMGQhXQAAAAAAAAAAAAAAAAADnQ+KjjLcWHop97UfzfokSzEdzgAAAAAAAAAAAAAAAAAAAAAAAAAAAAAEEznncAAAAAAAAAAAAAAAAAA50Pio4y3Fh6Kfe1H836JEsxHc4AAAAAAAAAAAAAAAAAAAAAAAAAAAAABBM553AAAAAAAAAAAAAAAAAAOdD4qOMtxYein3tR/N+iRLMR3OAAAAAAAAAAAAAAAAAAAAAAAAAAAAAAQTOedwAAAAAAAAAAAAAAAAADnQ+KjjLcWHop97UfzfokSzEdzgAAAAAAAAAAAAAAAAAAAAAAAAAAAAAEEznncAAAAAAAAAAAAAAAAAA50Pio4y3Fh6Kfe1H836JEsxHc4AAAAAAAAAAAAAAAAAAAAAAAAAAAAABBM553AAAAAAAAAAAAAAAAB24fC4nEr+rYepNLbuxcrfRHCdSEPtNLxZkhRqT+ymy1wems5qyvDAy2V3dxVl47s1al/bxWsiwdH4StL+nXrLKMdrPzjJL1YrZVj6L7+DqfJN/oI3FKW6SO06WLWdTdUXnp8SG9nv0MxvxkpLOLzQByAAAAAAAAAAAAAAAAAAAAAAAAAAAIJnPO4AAAAAAAAAAAAALjT+m8wz2r/AFSnaHWb5fLxf25Xauad3fUrZe29eznnszNu2s6lbVaLtNmsk0tpekpZtWjVqeD3v6Rt4+CbXiQv8Xe3jypLZXPH99SVVC2tlnPf3kXFe0alRdsqyxJLlKVk/wCN/sZYYI5a1Z8+hinisF9iJa6Pz7GagjiZ41RvGm4qyttzNTELOna7EYcWjas7mVeLk0VFPXmY4eThXo05xi7WtbZbeDNx4RSl7UW02XaPRyNSlGcajWaT1WfDyJ0M/wBN54lHNcEqcuXFayXo+S9bxMDs7y31pSzXPv8AU0p4XiFk9uk81/xfy4+5kLOdESjSdXJayqQ58PVL+fH69DNb4sm9iusmb1j0ieexcrzXzX09xjpwnTm1Ug01s01Zp+aJlNNZotMJxnFSi80z4fTmAAAAAAAAAAAAAAAAAAAAAAAAQTOedwAAAAAAAAAAADTaN0u86r9pjXwYeL3bduJ+Cfh49ei6uMXiOIfw8dmGs36c/u+xyFlZda9qf2fibPP86w+W4DscvrrDwu4KXZuTtGMG9tl+NJc1z+Wrh+FwrxVxczzbb037u/P9/nZKNnXuYyjb5LZy36b8/DsMLjcqwaxL98zqbm923SbfLq+N9Cfp/wAPsrYlp4GnR6M3d17cJJ+f7nT/AEXlf9sy/wAl/wC45/6X4vQzf9mX/d719TS6RxmX5LSrRp4t1eODv3HHhVt3zdyNv7KjcODdXLJ/hz+ZlhgtzYrYqZavtX7lJVwuV1Krf9LNXbfwpdfmbsaVJJLb9C9ULm+jTjFUE8kl/MXDyOPueV/2u/8AKl/qferpfj9DI7y+Szduv/YvoXWS4+OQuM6WbydOV2oum7NX3tu7b/yzSubC0uc4ueq45c5kFdt38pRjRSmuKmvp7RoNQ5HhdQYeUqCjTxNNyj1Sk4ya2uk2nb5efWEhVqYfXlRk9qCe/ndz5R+F4pO0kuMHvXzXf8TzWvRqYes41oNSi7NPoyfjJSSlHcdgUqsKsFODzTOByMgAAAAAAAAAAAAAAAAAAAAAAIJnPO4AAAAAAAAAALPTWUzzrO6dGC2bvJ+EF+8/pt6tGreXKt6Mqj8vHgbNpR62qo8OJ7TRyDD4SCWBfCkrKLSkrejKVK9nUedTX0LOoKKyRltQwlDN6ccyxUIK1W0ktrdnQsreb26c/IsdvLPDoulHP2n8UbtvCcreqorN7UNyz4SKDVLwssIpUcwjVk57pRUbd1b7elvr4mSy21JxcMll295MdHoVIXMnNNezxWXFccjMcS8USORcdpdprMilgllMe3zOFOT404tJ7O3V8m+nhbzIu66zrfZg3u1z8Sh41Gc72Tim93DuKLPXSWa1Oxrqcb7TX4lbnbp6G9b7XVRzWTy3FowZ5WUE+GfdxZ0Zdwyx9PimkuJXfgr8/lzOdTNQenBmziDztaiX4X38DV5z7i8rq9lmsZvhbUVFLi7993z8X6beRF2zqKrHOHru0KPh9KrG6puUXkn+Hy7Od5f0MzzWrmNWm8mU6catRKd0nwqpLdLaX0MWKW9CNxUn1mTbenOhg6i3VCMlVzlktNl/HcVGtcnp1sD7xhcK4Si7SV7pxSf0a22e9vQ+YbctT6qUs1w8fn9SRwPEXQqqlN+w/R8PDlmFJ0vYAAAAAAAAAAAAAAAAAAAAAAIJnPO4AAAAAAAAAAPQvZzgaVDKK+JxaXD0vtsur8r8V/7pXsXrSlVhRhzz8yewyGzSc3xN/hKFVYaLwuLb25S3Xp5FeqTjtNTiSaMB7S5VJYul20LO8+t792juW3CklZR2X/VL5Fp6L/arfl/+io0Kk9XYW6/6i/Rkta/zUS2Pfd9Ty/Uj3/sqf/jj9ETR1iYnVmsqmQ5z2GHyujVShGcm5yi4wblebSpSXBGyu7335G9QtFUhtN5eXpvWpinVcXkaXT2Np5xktKu8PCPaRvaPeXN8m4pteqRq1YdXNx7DnF7SzM37W6cI6UXDBL9rHp5SNG8/lMn+jf8Av4+D+B4vL91kOjseW5myznWea4fH1qOGcYxhVqRTs77VJedvqjTucLoSuJ1JattlTw3AKNW3hVqSeqTyWn1LDROZ1M5oV8PmEuNzTavbe68F053/ALyIrEqCoShVp6Zc8+BqY1YQs6kJ0Vkn8Vz6GFx2Glg8ZOnL8MmvVX2fzW5O0pqcFJcS4WdwrihCquK9ePqdBkNkAAAAAAAAAAAAAAAAAAAAAgmc87gAAAAAAAAAA9QoYSvP2f06GWw4qlWKdvBSS4r/APtN25lXlUisQdWo8kn8N3wRZFTl/CqEN7Xx3kvSWTZ9kVK2LzCl2fSErtL0bafya9LXd8N/dWty84QefaufXM+2lCrSjlKWaKjX8KmMxlO1am2uN33S2hRJjDmoWUNHltS+RacFvI2sKtSSz1ivftEXTGAWC1phuCtGS7VLZ334b9NuqJDDqvWVIvLnU2LnFneWFWEo5SST03faXfme3vEUU7OtG/qixZMpeZjNdaLjqLMKdWhmlOhOPDxKdOE78Llwvez/ABSvFtxe11sbtrddVFpxz88ufiYKtLbeeZqcsw+GyvLKdKlVjwwikm+FXtzdlZbvfZWNScnOTkzLFKKyMv7VnGvpVKlOLvWgr325SNK90ovMm8Bqqld9Y+EZP3Jnk2NyvsMIpKvBuz4lxXd1Jx2SXiupAU6+3PLJ+7uzLTa4719bqpR0lu93HX4GxzHRVHMMXVqYfMVGc6tRuLs93Ulslt+ppXmKypXNSEoaJvniRFjj9WhSjTcU0ll2P5/A6Mk07mmns7hUrQUqfJyj0XNX9Wlsrmtc3tG6oOEXrzzrkZsSxaheW2zk1JNPu7N/gyl13Rp0tRzdNrvpS25c2l9oo3MLk3bpPhpz7yW6OVHK1cXwk/k/mZ8kSfAAAAAAAAAAAAAAAAAAAAAIJnPO4AAAAAAAAB8fIII9pjPH1cnorKq9Km6kbJ8N78K58483y6W6dCltUo1puqm8n29vk+eJbXtOPsvIxudaf1jKTdevKovyS4V813Y/qTNte4etIrLxWf1ZF17e8f8AVn4aETLqlTIcLT99wve46y4Wk+cMPvzt5/IkrpK5t47EtM36ZFj6O4dVuLWrR0T2ovXwkXeQZ1RzLUuDhSwkYcNZO6VvwtePj+rOGGW0qVwpOWeZKXGD1LO1rTlJPOKWn90foU+qcFJ6wq4d0qXvFSpV7NOlfu1J1mlJdm+Nz4ouM1K0PKzt2PQl/pKfDTPXsy79MuK4lCnF7WXjzzuLr2v06dDUkJ4yEOCcaag3DlOLqd5y4JcUI3XFTveV0YcPbdNqPf8ALv0ffwMlfSWp2a1wM8HorL5Y+jDs6cJqouz4b8cqbUY9x9lKSTs3FcPLrZ8bae1Wmo7339mffr8xUj7CZHwEHgvZtGrOMXCWKpTjww4U4xowVrWjd3i4uX4mnLe9yJ6Qe3GUVvyy9X4+7huJro9RlVrOmv6oyWvfErMy1Hh8XgKkI4GEXNPdRtZ3vtvt4ehSqNlKE4y2t3f3eBarbAK1CtGq5J5PPicsXlOdVs+xEsupVEpV6jupcN/2kvM2765t41ZKo1ozna3+HKzpwrZNqK0yz+Rp8pwup8vpcWNxkOC67rV3u/8ADv68RX7ipZVXlCOvPj8iEvqtlP8A29Np+Onu1+KM97R+7nUIuME409+Hru3f+HqpeO8hg+tFvv558Cb6MZ5VN+Wnhx9e3yMoSxagAAAAAAAAAAAAAAAAAAAACCZzzuAAAAAAAAAAD02FWrjfZrGWEqyjOlHZxbTShz3Xi4y+pWHGNPEmprNSfx/yWKMnO0Ti9cvh/gymB1vnuDVliVJeEl/tt97krVwq2qf05c9+ZGQxKtHfqd+dZxiNQZfCtiYxUoVJRlb80KfD9eGf0NqjaRt7dQhuzfrl9C+9DbxVp1U9HkvTP6kbTONhl2oMPVqu0YVIuT8I33f0uZqEtmomy2YrQdezqU472vhr8j9F2jJp2V+jJ06pMLrDW+JyXO3Qw+Eo1OCMakuLjvGHe4qjtFq0bLk+LfZG/b2iqQ2m8uHn2efuMM6jTyNXkOPWcZHSrTjG1WF9r2afhxJOz81c1KsOrm49hki81mZD2xYynSyKlRTXFUqXt+WMXf7uJH30sqeXaWbovQc7t1OEU/XRfP3HkmFoSxWJhThznJRXq2kRcI7Uki+XFRUqM5vgm/cj0fU+Z6gyunxYSEXRd5XSd4ptvezXjz+trq8C6dnc3dRt67T89ShYTa2lxlCtNqXBaJPz7e4o9K5hmed6hgsXipSjG8muSa5b252vfe/IyX1Gjb27cI5MlcXsLW0tv9OPtNpZt5vtfw9Sv11iVidSVOH8KUb+K3l/9W+RsYZT2LaPf/j5Eh0dpONptfibfy+RQEgTwAAAAAAAAAAAAAAAAAAAABBM553AAAAAAAAAABv/AGZ5lSlRrYXEyVpLijff7eTS2/Myv41QlnGtHhpzzwJvC6ucXTZ0UPZzja+Ik5YiNOjd8Le74b7X5Ll4NmSWN04xSyzlz4nD/pTcm88kWOJ0lluW5ZUp08yTqVOGyk1ZzTfDZ2S3u4/4jLh+JVbmr1UoZJ7n2Phnv8CawmdPDLiNVPTc/B85lVkuTUK+ETr0b1LtWu31Ss1+GS573+rvH5dXE6c3Fac+q4c+1ZcUxWvCu405ZR0a038fNPt5e8yHVdHI6qweeYuLjFfsq12+70jUVk01yTtZpb2tdzeG4mq9P21k+eedYeth87uDubeH9yXb2x7V2reu9bpGq9IYfV2IpV8BnCp8LjJuMYVVLhvwtO6s1d9WntdbFktrvqotZZ595Xq1F7WT0aLLHagyPSmWRp1cWpOnGyhFqU5PzSsld+NkaFa4im5SZI2WG3F01GlHTt4e/lmDzilUz6p7zmsoyVRWjGDbVKC3UYu28ntd8ru9rd11G6xOdaq9lZZev7er7uEtC8lZNUbd5ZPVtZNvc8+xLguHjqQdK5FKtqCc6VJdnRfdXFfvNbK9ucVdvwfCuqbzu6VvbOvJ67lpvb3e7fzkSOI4nKeHwpP7c9+mWi4+e5Pc9T0qnOji6TjKHLZxfQo7UoPNFbM8sqwOmKlavSg1GUW9uUWk+Xhs3t9PBSX8RUvFGm96fPPL26tzcXfV05PNrRefaeU4qvLE4mU6nOUm382WuEFCKiuB2JbUFQpRpLgsjqOZnAAAAAAAAAAAAAAAAAAAAAIJnPO4AAAAAAAAAAJuS5lWyjM6dag3eLV1/wB0bq6fr/o+hguKEa9N05cTNb1nRqKSPWKsYamyeNXDZhXjF7y4JcLjz8FdW5NeK+ZU4t2dZwlBea58iyaV6ecW8n2GYxPs5deV8HmkZt9JWb+buv0JOGN7Ok4Zc+ZoVMLUnmp+8s6OUahwFCUnwutwuMt241VZWlJtWjUVo3lfvW3ae72pXdliLUW8p8M9M/3ffoyesaq6uNC81it0lvS7H3e/J69xg8asSsVL32MlUv3uJWd/Q3ur6v2cssjse16nqo9Rls8Mtx0Jtcj6m0ZpQjLegD6azSFDOa+HnHD8UaE01x8LbV9n2a6tq68Fe7a661xbUNK1d7KXrluXfzmVXHJ2Uaim9ai4Lj/d2fFrTvWyyTD5tlya90oxor91cTbt1cm0rybu2/tZK0Jit7QvJLZbyW5c56viVy4nCbU4tuT35pJdyWT0SWiRPq1MRiMRHspUuJdY3dl5vl/PW9nGRUIxeeeXfzz6rWMj7QdSSqUFhsM7N71GvDdKK8nzfy5pkvhNioydaXl9foWLAcPVeXXz3RenitfT18jAFgLqAAAAAAAAAAAAAAAAAAAAAACCZzzuAAAAAAAAAAAAXuktS19PYy6vKlL96P8AFefl18mk1oX9jG6hluktz55XvT3LO7dCWT3M3WZ5TT1Bh/edMZhKnUau4xk1GVvFLr8rrk1ytBULl2supuoZrw1XPu+czUp9dHboyyfp5mPrah1RktfgxVecX4SjGz9Glv8AJkxGysriO1FZkZO7uqLyn8DpxGrsbi42xmDw1RfmjJ29O9t8rG/QpulHZUm49jyfyzXvMtHGrmjLapvJ92a+epcaTy7LtQ0Ksq2CjTdJXtCU7Oy/NJv7mtfYhTtnFdXnn/yy+TLHZ9JcQrQbc1p3L6Iq1mlDBYh+7ZThrp2vLjm9n4Sk4/RG11ucc4LL1+OnoXFYfcXNKMqtxLVJ5JKO/wACW9aZwo9ypCPon/GTI+rY0609uq3J97/bQxw6N2kd7l719C1yfA6jz2fFjsbUp0ube0Hb5Lb1f3NC4rWlssoRTl7+edxGXdXDbX2aEFOXa9UvXXwRN1HqPDZLg3hsmd6lrSnzt635vyfq/CWCzsZ3E+urbuC557O7FhmFTu59bV0h7s/DsX+EeeTlKcm5ybb5t7tliSyWSLtCEYR2YrJHw+nMAAAAAAAAAAAAAAAAAAAAAAEEznncAAAAAAAAAAAAAE7Kc3x2UYjjwFdx8V0fqv4rfmYK9tTrx2aiz557jPQuKlF5xZucLrfKM3odnqLBJN85W4k/t+qsvEgp4TXoS2reXy59+pL08Qo1Vs1Fl8D7PR+ms1XFlOZqPkpJperd/sz4sTvKOlWGfl/g+uwt6msH7mWml8h/oD3iCxcainSlJOPTpY1b68/idiWzlk0bFtbKgnFPPMraWiMLPv4vNIpS71k1dX35WZsyxaa9mEC0x6RV4wUIRSySXF/Q7o1dI6fd6bVWovDd3X1cX9Dg4391o/ZXPv8AUxuOJYho82v/ABj8s/UpM81njswjwYNdjT8I7P8A4+W/mb1rhdOk9qftMmbHo/TpParvafZw/czBKFiSy0QB9AAAAAAAAAAAAAAAAAAAAAAAAIJnPO4AAAAAAAAAAAAAAAAC2d1zB9Ta3E7CZnj6c7U8dWSfO05b/fkYKlCk1rFe4sPRpuviVKlU1i9rNP8Askc6tarW+NUlL1dzjGKjuR2/TtqNL7EUvI4HIzgAAAAAAAAAAAAAAAAAAAAAAAAAAAAgmc87gAAAAAAAAAAAAAAAAAHOh8VHGW4sPRT72o/m/RIlmI7nAAAAAAAAAAAAAAAAAAAAAAAAAAAAAAIJnPO4AAAAAAAAAAAAAAAAABzofFRxluLD0U+9qP5v0SJZiO5wAAAAAAAAAAAAAAAAAAAAAAAAAAAAACCZzzuAAAAAAAAAAAAAAAAAAc6HxUcZbiw9FPvaj+b9EiWYjucAAAAAAAAAAAAAAAAAAAAAAAAAAAAAAgmc87gAAAAAAAAAAAAAAAAAHOh8VHGW4sPRT72o/m/RIlmI7nAAAAAAAAAAAAAAAAAAAAAAAAAAAAAAIJnPO4AAAAAAAAAAAAAAAAABzofFRxluLD0U+9qP5v0SJZiO5wAAAAAAAAAAAAAAAAAAAAAAAAAAAAAD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77850" y="-13716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2" name="AutoShape 14" descr="data:image/jpeg;base64,/9j/4AAQSkZJRgABAQAAAQABAAD/2wCEAAkGBwgHBhMSBwgQFBIUFx0aGRYYGRsaHxoaIBcXIiIhIB0fHyghJCYlGx8YJjEtJSkrLjIwHh8zPD8sNygtLisBCgoKDg0OGxAQGzQmICYtLjU4NzYvNzA0NDYwLiw3Lzg1NjQsLDQsLzItLzQvMCw2LC0sKy8sLCwvOCwsLC0sLP/AABEIALcBEwMBEQACEQEDEQH/xAAcAAEAAwADAQEAAAAAAAAAAAAABAUGAgMHAQj/xAA/EAACAQIEAwUGAwQJBQAAAAAAAQIDEQQFBiESMUETIlFhcQcUM4GRoUJisSMywfAVJFVygpPR0uFDUlOSwv/EABwBAQACAgMBAAAAAAAAAAAAAAAFBgMEAgcIAf/EAD4RAAIBAgMEBwUGBQMFAAAAAAABAgMEBREhEjFB8AYTUWFxgaEikbHB0TI1UoKy4RQzQnLxIzRiFRaSk8L/2gAMAwEAAhEDEQA/AMGQhXQAAAAAAAAAAAAAAAAADnQ+KjjLcWHop97UfzfokSzEdzgAAAAAAAAAAAAAAAAAAAAAAAAAAAAAEEznncAAAAAAAAAAAAAAAAAA50Pio4y3Fh6Kfe1H836JEsxHc4AAAAAAAAAAAAAAAAAAAAAAAAAAAAABBM553AAAAAAAAAAAAAAAAAAOdD4qOMtxYein3tR/N+iRLMR3OAAAAAAAAAAAAAAAAAAAAAAAAAAAAAAQTOedwAAAAAAAAAAAAAAAAADnQ+KjjLcWHop97UfzfokSzEdzgAAAAAAAAAAAAAAAAAAAAAAAAAAAAAEEznncAAAAAAAAAAAAAAAAAA50Pio4y3Fh6Kfe1H836JEsxHc4AAAAAAAAAAAAAAAAAAAAAAAAAAAAABBM553AAAAAAAAAAAAAAAAB24fC4nEr+rYepNLbuxcrfRHCdSEPtNLxZkhRqT+ymy1wems5qyvDAy2V3dxVl47s1al/bxWsiwdH4StL+nXrLKMdrPzjJL1YrZVj6L7+DqfJN/oI3FKW6SO06WLWdTdUXnp8SG9nv0MxvxkpLOLzQByAAAAAAAAAAAAAAAAAAAAAAAAAAAIJnPO4AAAAAAAAAAAAALjT+m8wz2r/AFSnaHWb5fLxf25Xauad3fUrZe29eznnszNu2s6lbVaLtNmsk0tpekpZtWjVqeD3v6Rt4+CbXiQv8Xe3jypLZXPH99SVVC2tlnPf3kXFe0alRdsqyxJLlKVk/wCN/sZYYI5a1Z8+hinisF9iJa6Pz7GagjiZ41RvGm4qyttzNTELOna7EYcWjas7mVeLk0VFPXmY4eThXo05xi7WtbZbeDNx4RSl7UW02XaPRyNSlGcajWaT1WfDyJ0M/wBN54lHNcEqcuXFayXo+S9bxMDs7y31pSzXPv8AU0p4XiFk9uk81/xfy4+5kLOdESjSdXJayqQ58PVL+fH69DNb4sm9iusmb1j0ieexcrzXzX09xjpwnTm1Ug01s01Zp+aJlNNZotMJxnFSi80z4fTmAAAAAAAAAAAAAAAAAAAAAAAAQTOedwAAAAAAAAAAADTaN0u86r9pjXwYeL3bduJ+Cfh49ei6uMXiOIfw8dmGs36c/u+xyFlZda9qf2fibPP86w+W4DscvrrDwu4KXZuTtGMG9tl+NJc1z+Wrh+FwrxVxczzbb037u/P9/nZKNnXuYyjb5LZy36b8/DsMLjcqwaxL98zqbm923SbfLq+N9Cfp/wAPsrYlp4GnR6M3d17cJJ+f7nT/AEXlf9sy/wAl/wC45/6X4vQzf9mX/d719TS6RxmX5LSrRp4t1eODv3HHhVt3zdyNv7KjcODdXLJ/hz+ZlhgtzYrYqZavtX7lJVwuV1Krf9LNXbfwpdfmbsaVJJLb9C9ULm+jTjFUE8kl/MXDyOPueV/2u/8AKl/qferpfj9DI7y+Szduv/YvoXWS4+OQuM6WbydOV2oum7NX3tu7b/yzSubC0uc4ueq45c5kFdt38pRjRSmuKmvp7RoNQ5HhdQYeUqCjTxNNyj1Sk4ya2uk2nb5efWEhVqYfXlRk9qCe/ndz5R+F4pO0kuMHvXzXf8TzWvRqYes41oNSi7NPoyfjJSSlHcdgUqsKsFODzTOByMgAAAAAAAAAAAAAAAAAAAAAAIJnPO4AAAAAAAAAALPTWUzzrO6dGC2bvJ+EF+8/pt6tGreXKt6Mqj8vHgbNpR62qo8OJ7TRyDD4SCWBfCkrKLSkrejKVK9nUedTX0LOoKKyRltQwlDN6ccyxUIK1W0ktrdnQsreb26c/IsdvLPDoulHP2n8UbtvCcreqorN7UNyz4SKDVLwssIpUcwjVk57pRUbd1b7elvr4mSy21JxcMll295MdHoVIXMnNNezxWXFccjMcS8USORcdpdprMilgllMe3zOFOT404tJ7O3V8m+nhbzIu66zrfZg3u1z8Sh41Gc72Tim93DuKLPXSWa1Oxrqcb7TX4lbnbp6G9b7XVRzWTy3FowZ5WUE+GfdxZ0Zdwyx9PimkuJXfgr8/lzOdTNQenBmziDztaiX4X38DV5z7i8rq9lmsZvhbUVFLi7993z8X6beRF2zqKrHOHru0KPh9KrG6puUXkn+Hy7Od5f0MzzWrmNWm8mU6catRKd0nwqpLdLaX0MWKW9CNxUn1mTbenOhg6i3VCMlVzlktNl/HcVGtcnp1sD7xhcK4Si7SV7pxSf0a22e9vQ+YbctT6qUs1w8fn9SRwPEXQqqlN+w/R8PDlmFJ0vYAAAAAAAAAAAAAAAAAAAAAAIJnPO4AAAAAAAAAAPQvZzgaVDKK+JxaXD0vtsur8r8V/7pXsXrSlVhRhzz8yewyGzSc3xN/hKFVYaLwuLb25S3Xp5FeqTjtNTiSaMB7S5VJYul20LO8+t792juW3CklZR2X/VL5Fp6L/arfl/+io0Kk9XYW6/6i/Rkta/zUS2Pfd9Ty/Uj3/sqf/jj9ETR1iYnVmsqmQ5z2GHyujVShGcm5yi4wblebSpSXBGyu7335G9QtFUhtN5eXpvWpinVcXkaXT2Np5xktKu8PCPaRvaPeXN8m4pteqRq1YdXNx7DnF7SzM37W6cI6UXDBL9rHp5SNG8/lMn+jf8Av4+D+B4vL91kOjseW5myznWea4fH1qOGcYxhVqRTs77VJedvqjTucLoSuJ1JattlTw3AKNW3hVqSeqTyWn1LDROZ1M5oV8PmEuNzTavbe68F053/ALyIrEqCoShVp6Zc8+BqY1YQs6kJ0Vkn8Vz6GFx2Glg8ZOnL8MmvVX2fzW5O0pqcFJcS4WdwrihCquK9ePqdBkNkAAAAAAAAAAAAAAAAAAAAAgmc87gAAAAAAAAAA9QoYSvP2f06GWw4qlWKdvBSS4r/APtN25lXlUisQdWo8kn8N3wRZFTl/CqEN7Xx3kvSWTZ9kVK2LzCl2fSErtL0bafya9LXd8N/dWty84QefaufXM+2lCrSjlKWaKjX8KmMxlO1am2uN33S2hRJjDmoWUNHltS+RacFvI2sKtSSz1ivftEXTGAWC1phuCtGS7VLZ334b9NuqJDDqvWVIvLnU2LnFneWFWEo5SST03faXfme3vEUU7OtG/qixZMpeZjNdaLjqLMKdWhmlOhOPDxKdOE78Llwvez/ABSvFtxe11sbtrddVFpxz88ufiYKtLbeeZqcsw+GyvLKdKlVjwwikm+FXtzdlZbvfZWNScnOTkzLFKKyMv7VnGvpVKlOLvWgr325SNK90ovMm8Bqqld9Y+EZP3Jnk2NyvsMIpKvBuz4lxXd1Jx2SXiupAU6+3PLJ+7uzLTa4719bqpR0lu93HX4GxzHRVHMMXVqYfMVGc6tRuLs93Ulslt+ppXmKypXNSEoaJvniRFjj9WhSjTcU0ll2P5/A6Mk07mmns7hUrQUqfJyj0XNX9Wlsrmtc3tG6oOEXrzzrkZsSxaheW2zk1JNPu7N/gyl13Rp0tRzdNrvpS25c2l9oo3MLk3bpPhpz7yW6OVHK1cXwk/k/mZ8kSfAAAAAAAAAAAAAAAAAAAAAIJnPO4AAAAAAAAB8fIII9pjPH1cnorKq9Km6kbJ8N78K58483y6W6dCltUo1puqm8n29vk+eJbXtOPsvIxudaf1jKTdevKovyS4V813Y/qTNte4etIrLxWf1ZF17e8f8AVn4aETLqlTIcLT99wve46y4Wk+cMPvzt5/IkrpK5t47EtM36ZFj6O4dVuLWrR0T2ovXwkXeQZ1RzLUuDhSwkYcNZO6VvwtePj+rOGGW0qVwpOWeZKXGD1LO1rTlJPOKWn90foU+qcFJ6wq4d0qXvFSpV7NOlfu1J1mlJdm+Nz4ouM1K0PKzt2PQl/pKfDTPXsy79MuK4lCnF7WXjzzuLr2v06dDUkJ4yEOCcaag3DlOLqd5y4JcUI3XFTveV0YcPbdNqPf8ALv0ffwMlfSWp2a1wM8HorL5Y+jDs6cJqouz4b8cqbUY9x9lKSTs3FcPLrZ8bae1Wmo7339mffr8xUj7CZHwEHgvZtGrOMXCWKpTjww4U4xowVrWjd3i4uX4mnLe9yJ6Qe3GUVvyy9X4+7huJro9RlVrOmv6oyWvfErMy1Hh8XgKkI4GEXNPdRtZ3vtvt4ehSqNlKE4y2t3f3eBarbAK1CtGq5J5PPicsXlOdVs+xEsupVEpV6jupcN/2kvM2765t41ZKo1ozna3+HKzpwrZNqK0yz+Rp8pwup8vpcWNxkOC67rV3u/8ADv68RX7ipZVXlCOvPj8iEvqtlP8A29Np+Onu1+KM97R+7nUIuME409+Hru3f+HqpeO8hg+tFvv558Cb6MZ5VN+Wnhx9e3yMoSxagAAAAAAAAAAAAAAAAAAAACCZzzuAAAAAAAAAAD02FWrjfZrGWEqyjOlHZxbTShz3Xi4y+pWHGNPEmprNSfx/yWKMnO0Ti9cvh/gymB1vnuDVliVJeEl/tt97krVwq2qf05c9+ZGQxKtHfqd+dZxiNQZfCtiYxUoVJRlb80KfD9eGf0NqjaRt7dQhuzfrl9C+9DbxVp1U9HkvTP6kbTONhl2oMPVqu0YVIuT8I33f0uZqEtmomy2YrQdezqU472vhr8j9F2jJp2V+jJ06pMLrDW+JyXO3Qw+Eo1OCMakuLjvGHe4qjtFq0bLk+LfZG/b2iqQ2m8uHn2efuMM6jTyNXkOPWcZHSrTjG1WF9r2afhxJOz81c1KsOrm49hki81mZD2xYynSyKlRTXFUqXt+WMXf7uJH30sqeXaWbovQc7t1OEU/XRfP3HkmFoSxWJhThznJRXq2kRcI7Uki+XFRUqM5vgm/cj0fU+Z6gyunxYSEXRd5XSd4ptvezXjz+trq8C6dnc3dRt67T89ShYTa2lxlCtNqXBaJPz7e4o9K5hmed6hgsXipSjG8muSa5b252vfe/IyX1Gjb27cI5MlcXsLW0tv9OPtNpZt5vtfw9Sv11iVidSVOH8KUb+K3l/9W+RsYZT2LaPf/j5Eh0dpONptfibfy+RQEgTwAAAAAAAAAAAAAAAAAAAABBM553AAAAAAAAAABv/AGZ5lSlRrYXEyVpLijff7eTS2/Myv41QlnGtHhpzzwJvC6ucXTZ0UPZzja+Ik5YiNOjd8Le74b7X5Ll4NmSWN04xSyzlz4nD/pTcm88kWOJ0lluW5ZUp08yTqVOGyk1ZzTfDZ2S3u4/4jLh+JVbmr1UoZJ7n2Phnv8CawmdPDLiNVPTc/B85lVkuTUK+ETr0b1LtWu31Ss1+GS573+rvH5dXE6c3Fac+q4c+1ZcUxWvCu405ZR0a038fNPt5e8yHVdHI6qweeYuLjFfsq12+70jUVk01yTtZpb2tdzeG4mq9P21k+eedYeth87uDubeH9yXb2x7V2reu9bpGq9IYfV2IpV8BnCp8LjJuMYVVLhvwtO6s1d9WntdbFktrvqotZZ595Xq1F7WT0aLLHagyPSmWRp1cWpOnGyhFqU5PzSsld+NkaFa4im5SZI2WG3F01GlHTt4e/lmDzilUz6p7zmsoyVRWjGDbVKC3UYu28ntd8ru9rd11G6xOdaq9lZZev7er7uEtC8lZNUbd5ZPVtZNvc8+xLguHjqQdK5FKtqCc6VJdnRfdXFfvNbK9ucVdvwfCuqbzu6VvbOvJ67lpvb3e7fzkSOI4nKeHwpP7c9+mWi4+e5Pc9T0qnOji6TjKHLZxfQo7UoPNFbM8sqwOmKlavSg1GUW9uUWk+Xhs3t9PBSX8RUvFGm96fPPL26tzcXfV05PNrRefaeU4qvLE4mU6nOUm382WuEFCKiuB2JbUFQpRpLgsjqOZnAAAAAAAAAAAAAAAAAAAAAIJnPO4AAAAAAAAAAJuS5lWyjM6dag3eLV1/wB0bq6fr/o+hguKEa9N05cTNb1nRqKSPWKsYamyeNXDZhXjF7y4JcLjz8FdW5NeK+ZU4t2dZwlBea58iyaV6ecW8n2GYxPs5deV8HmkZt9JWb+buv0JOGN7Ok4Zc+ZoVMLUnmp+8s6OUahwFCUnwutwuMt241VZWlJtWjUVo3lfvW3ae72pXdliLUW8p8M9M/3ffoyesaq6uNC81it0lvS7H3e/J69xg8asSsVL32MlUv3uJWd/Q3ur6v2cssjse16nqo9Rls8Mtx0Jtcj6m0ZpQjLegD6azSFDOa+HnHD8UaE01x8LbV9n2a6tq68Fe7a661xbUNK1d7KXrluXfzmVXHJ2Uaim9ai4Lj/d2fFrTvWyyTD5tlya90oxor91cTbt1cm0rybu2/tZK0Jit7QvJLZbyW5c56viVy4nCbU4tuT35pJdyWT0SWiRPq1MRiMRHspUuJdY3dl5vl/PW9nGRUIxeeeXfzz6rWMj7QdSSqUFhsM7N71GvDdKK8nzfy5pkvhNioydaXl9foWLAcPVeXXz3RenitfT18jAFgLqAAAAAAAAAAAAAAAAAAAAAACCZzzuAAAAAAAAAAAAXuktS19PYy6vKlL96P8AFefl18mk1oX9jG6hluktz55XvT3LO7dCWT3M3WZ5TT1Bh/edMZhKnUau4xk1GVvFLr8rrk1ytBULl2supuoZrw1XPu+czUp9dHboyyfp5mPrah1RktfgxVecX4SjGz9Glv8AJkxGysriO1FZkZO7uqLyn8DpxGrsbi42xmDw1RfmjJ29O9t8rG/QpulHZUm49jyfyzXvMtHGrmjLapvJ92a+epcaTy7LtQ0Ksq2CjTdJXtCU7Oy/NJv7mtfYhTtnFdXnn/yy+TLHZ9JcQrQbc1p3L6Iq1mlDBYh+7ZThrp2vLjm9n4Sk4/RG11ucc4LL1+OnoXFYfcXNKMqtxLVJ5JKO/wACW9aZwo9ypCPon/GTI+rY0609uq3J97/bQxw6N2kd7l719C1yfA6jz2fFjsbUp0ube0Hb5Lb1f3NC4rWlssoRTl7+edxGXdXDbX2aEFOXa9UvXXwRN1HqPDZLg3hsmd6lrSnzt635vyfq/CWCzsZ3E+urbuC557O7FhmFTu59bV0h7s/DsX+EeeTlKcm5ybb5t7tliSyWSLtCEYR2YrJHw+nMAAAAAAAAAAAAAAAAAAAAAAEEznncAAAAAAAAAAAAAE7Kc3x2UYjjwFdx8V0fqv4rfmYK9tTrx2aiz557jPQuKlF5xZucLrfKM3odnqLBJN85W4k/t+qsvEgp4TXoS2reXy59+pL08Qo1Vs1Fl8D7PR+ms1XFlOZqPkpJperd/sz4sTvKOlWGfl/g+uwt6msH7mWml8h/oD3iCxcainSlJOPTpY1b68/idiWzlk0bFtbKgnFPPMraWiMLPv4vNIpS71k1dX35WZsyxaa9mEC0x6RV4wUIRSySXF/Q7o1dI6fd6bVWovDd3X1cX9Dg4391o/ZXPv8AUxuOJYho82v/ABj8s/UpM81njswjwYNdjT8I7P8A4+W/mb1rhdOk9qftMmbHo/TpParvafZw/czBKFiSy0QB9AAAAAAAAAAAAAAAAAAAAAAAAIJnPO4AAAAAAAAAAAAAAAAC2d1zB9Ta3E7CZnj6c7U8dWSfO05b/fkYKlCk1rFe4sPRpuviVKlU1i9rNP8Askc6tarW+NUlL1dzjGKjuR2/TtqNL7EUvI4HIzgAAAAAAAAAAAAAAAAAAAAAAAAAAAAgmc87gAAAAAAAAAAAAAAAAAHOh8VHGW4sPRT72o/m/RIlmI7nAAAAAAAAAAAAAAAAAAAAAAAAAAAAAAIJnPO4AAAAAAAAAAAAAAAAABzofFRxluLD0U+9qP5v0SJZiO5wAAAAAAAAAAAAAAAAAAAAAAAAAAAAACCZzzuAAAAAAAAAAAAAAAAAAc6HxUcZbiw9FPvaj+b9EiWYjucAAAAAAAAAAAAAAAAAAAAAAAAAAAAAAgmc87gAAAAAAAAAAAAAAAAAHOh8VHGW4sPRT72o/m/RIlmI7nAAAAAAAAAAAAAAAAAAAAAAAAAAAAAAIJnPO4AAAAAAAAAAAAAAAAABzofFRxluLD0U+9qP5v0SJZiO5wAAAAAAAAAAAAAAAAAAAAAAAAAAAAAD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730250" y="-12192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3" name="AutoShape 16" descr="data:image/jpeg;base64,/9j/4AAQSkZJRgABAQAAAQABAAD/2wCEAAkGBwgHBhMSBwgQFBIUFx0aGRYYGRsaHxoaIBcXIiIhIB0fHyghJCYlGx8YJjEtJSkrLjIwHh8zPD8sNygtLisBCgoKDg0OGxAQGzQmICYtLjU4NzYvNzA0NDYwLiw3Lzg1NjQsLDQsLzItLzQvMCw2LC0sKy8sLCwvOCwsLC0sLP/AABEIALcBEwMBEQACEQEDEQH/xAAcAAEAAwADAQEAAAAAAAAAAAAABAUGAgMHAQj/xAA/EAACAQIEAwUGAwQJBQAAAAAAAQIDEQQFBiESMUETIlFhcQcUM4GRoUJisSMywfAVJFVygpPR0uFDUlOSwv/EABwBAQACAgMBAAAAAAAAAAAAAAAFBgMEAgcIAf/EAD4RAAIBAgMEBwUGBQMFAAAAAAABAgMEBREhEjFB8AYTUWFxgaEikbHB0TI1UoKy4RQzQnLxIzRiFRaSk8L/2gAMAwEAAhEDEQA/AMGQhXQAAAAAAAAAAAAAAAAADnQ+KjjLcWHop97UfzfokSzEdzgAAAAAAAAAAAAAAAAAAAAAAAAAAAAAEEznncAAAAAAAAAAAAAAAAAA50Pio4y3Fh6Kfe1H836JEsxHc4AAAAAAAAAAAAAAAAAAAAAAAAAAAAABBM553AAAAAAAAAAAAAAAAAAOdD4qOMtxYein3tR/N+iRLMR3OAAAAAAAAAAAAAAAAAAAAAAAAAAAAAAQTOedwAAAAAAAAAAAAAAAAADnQ+KjjLcWHop97UfzfokSzEdzgAAAAAAAAAAAAAAAAAAAAAAAAAAAAAEEznncAAAAAAAAAAAAAAAAAA50Pio4y3Fh6Kfe1H836JEsxHc4AAAAAAAAAAAAAAAAAAAAAAAAAAAAABBM553AAAAAAAAAAAAAAAAB24fC4nEr+rYepNLbuxcrfRHCdSEPtNLxZkhRqT+ymy1wems5qyvDAy2V3dxVl47s1al/bxWsiwdH4StL+nXrLKMdrPzjJL1YrZVj6L7+DqfJN/oI3FKW6SO06WLWdTdUXnp8SG9nv0MxvxkpLOLzQByAAAAAAAAAAAAAAAAAAAAAAAAAAAIJnPO4AAAAAAAAAAAAALjT+m8wz2r/AFSnaHWb5fLxf25Xauad3fUrZe29eznnszNu2s6lbVaLtNmsk0tpekpZtWjVqeD3v6Rt4+CbXiQv8Xe3jypLZXPH99SVVC2tlnPf3kXFe0alRdsqyxJLlKVk/wCN/sZYYI5a1Z8+hinisF9iJa6Pz7GagjiZ41RvGm4qyttzNTELOna7EYcWjas7mVeLk0VFPXmY4eThXo05xi7WtbZbeDNx4RSl7UW02XaPRyNSlGcajWaT1WfDyJ0M/wBN54lHNcEqcuXFayXo+S9bxMDs7y31pSzXPv8AU0p4XiFk9uk81/xfy4+5kLOdESjSdXJayqQ58PVL+fH69DNb4sm9iusmb1j0ieexcrzXzX09xjpwnTm1Ug01s01Zp+aJlNNZotMJxnFSi80z4fTmAAAAAAAAAAAAAAAAAAAAAAAAQTOedwAAAAAAAAAAADTaN0u86r9pjXwYeL3bduJ+Cfh49ei6uMXiOIfw8dmGs36c/u+xyFlZda9qf2fibPP86w+W4DscvrrDwu4KXZuTtGMG9tl+NJc1z+Wrh+FwrxVxczzbb037u/P9/nZKNnXuYyjb5LZy36b8/DsMLjcqwaxL98zqbm923SbfLq+N9Cfp/wAPsrYlp4GnR6M3d17cJJ+f7nT/AEXlf9sy/wAl/wC45/6X4vQzf9mX/d719TS6RxmX5LSrRp4t1eODv3HHhVt3zdyNv7KjcODdXLJ/hz+ZlhgtzYrYqZavtX7lJVwuV1Krf9LNXbfwpdfmbsaVJJLb9C9ULm+jTjFUE8kl/MXDyOPueV/2u/8AKl/qferpfj9DI7y+Szduv/YvoXWS4+OQuM6WbydOV2oum7NX3tu7b/yzSubC0uc4ueq45c5kFdt38pRjRSmuKmvp7RoNQ5HhdQYeUqCjTxNNyj1Sk4ya2uk2nb5efWEhVqYfXlRk9qCe/ndz5R+F4pO0kuMHvXzXf8TzWvRqYes41oNSi7NPoyfjJSSlHcdgUqsKsFODzTOByMgAAAAAAAAAAAAAAAAAAAAAAIJnPO4AAAAAAAAAALPTWUzzrO6dGC2bvJ+EF+8/pt6tGreXKt6Mqj8vHgbNpR62qo8OJ7TRyDD4SCWBfCkrKLSkrejKVK9nUedTX0LOoKKyRltQwlDN6ccyxUIK1W0ktrdnQsreb26c/IsdvLPDoulHP2n8UbtvCcreqorN7UNyz4SKDVLwssIpUcwjVk57pRUbd1b7elvr4mSy21JxcMll295MdHoVIXMnNNezxWXFccjMcS8USORcdpdprMilgllMe3zOFOT404tJ7O3V8m+nhbzIu66zrfZg3u1z8Sh41Gc72Tim93DuKLPXSWa1Oxrqcb7TX4lbnbp6G9b7XVRzWTy3FowZ5WUE+GfdxZ0Zdwyx9PimkuJXfgr8/lzOdTNQenBmziDztaiX4X38DV5z7i8rq9lmsZvhbUVFLi7993z8X6beRF2zqKrHOHru0KPh9KrG6puUXkn+Hy7Od5f0MzzWrmNWm8mU6catRKd0nwqpLdLaX0MWKW9CNxUn1mTbenOhg6i3VCMlVzlktNl/HcVGtcnp1sD7xhcK4Si7SV7pxSf0a22e9vQ+YbctT6qUs1w8fn9SRwPEXQqqlN+w/R8PDlmFJ0vYAAAAAAAAAAAAAAAAAAAAAAIJnPO4AAAAAAAAAAPQvZzgaVDKK+JxaXD0vtsur8r8V/7pXsXrSlVhRhzz8yewyGzSc3xN/hKFVYaLwuLb25S3Xp5FeqTjtNTiSaMB7S5VJYul20LO8+t792juW3CklZR2X/VL5Fp6L/arfl/+io0Kk9XYW6/6i/Rkta/zUS2Pfd9Ty/Uj3/sqf/jj9ETR1iYnVmsqmQ5z2GHyujVShGcm5yi4wblebSpSXBGyu7335G9QtFUhtN5eXpvWpinVcXkaXT2Np5xktKu8PCPaRvaPeXN8m4pteqRq1YdXNx7DnF7SzM37W6cI6UXDBL9rHp5SNG8/lMn+jf8Av4+D+B4vL91kOjseW5myznWea4fH1qOGcYxhVqRTs77VJedvqjTucLoSuJ1JattlTw3AKNW3hVqSeqTyWn1LDROZ1M5oV8PmEuNzTavbe68F053/ALyIrEqCoShVp6Zc8+BqY1YQs6kJ0Vkn8Vz6GFx2Glg8ZOnL8MmvVX2fzW5O0pqcFJcS4WdwrihCquK9ePqdBkNkAAAAAAAAAAAAAAAAAAAAAgmc87gAAAAAAAAAA9QoYSvP2f06GWw4qlWKdvBSS4r/APtN25lXlUisQdWo8kn8N3wRZFTl/CqEN7Xx3kvSWTZ9kVK2LzCl2fSErtL0bafya9LXd8N/dWty84QefaufXM+2lCrSjlKWaKjX8KmMxlO1am2uN33S2hRJjDmoWUNHltS+RacFvI2sKtSSz1ivftEXTGAWC1phuCtGS7VLZ334b9NuqJDDqvWVIvLnU2LnFneWFWEo5SST03faXfme3vEUU7OtG/qixZMpeZjNdaLjqLMKdWhmlOhOPDxKdOE78Llwvez/ABSvFtxe11sbtrddVFpxz88ufiYKtLbeeZqcsw+GyvLKdKlVjwwikm+FXtzdlZbvfZWNScnOTkzLFKKyMv7VnGvpVKlOLvWgr325SNK90ovMm8Bqqld9Y+EZP3Jnk2NyvsMIpKvBuz4lxXd1Jx2SXiupAU6+3PLJ+7uzLTa4719bqpR0lu93HX4GxzHRVHMMXVqYfMVGc6tRuLs93Ulslt+ppXmKypXNSEoaJvniRFjj9WhSjTcU0ll2P5/A6Mk07mmns7hUrQUqfJyj0XNX9Wlsrmtc3tG6oOEXrzzrkZsSxaheW2zk1JNPu7N/gyl13Rp0tRzdNrvpS25c2l9oo3MLk3bpPhpz7yW6OVHK1cXwk/k/mZ8kSfAAAAAAAAAAAAAAAAAAAAAIJnPO4AAAAAAAAB8fIII9pjPH1cnorKq9Km6kbJ8N78K58483y6W6dCltUo1puqm8n29vk+eJbXtOPsvIxudaf1jKTdevKovyS4V813Y/qTNte4etIrLxWf1ZF17e8f8AVn4aETLqlTIcLT99wve46y4Wk+cMPvzt5/IkrpK5t47EtM36ZFj6O4dVuLWrR0T2ovXwkXeQZ1RzLUuDhSwkYcNZO6VvwtePj+rOGGW0qVwpOWeZKXGD1LO1rTlJPOKWn90foU+qcFJ6wq4d0qXvFSpV7NOlfu1J1mlJdm+Nz4ouM1K0PKzt2PQl/pKfDTPXsy79MuK4lCnF7WXjzzuLr2v06dDUkJ4yEOCcaag3DlOLqd5y4JcUI3XFTveV0YcPbdNqPf8ALv0ffwMlfSWp2a1wM8HorL5Y+jDs6cJqouz4b8cqbUY9x9lKSTs3FcPLrZ8bae1Wmo7339mffr8xUj7CZHwEHgvZtGrOMXCWKpTjww4U4xowVrWjd3i4uX4mnLe9yJ6Qe3GUVvyy9X4+7huJro9RlVrOmv6oyWvfErMy1Hh8XgKkI4GEXNPdRtZ3vtvt4ehSqNlKE4y2t3f3eBarbAK1CtGq5J5PPicsXlOdVs+xEsupVEpV6jupcN/2kvM2765t41ZKo1ozna3+HKzpwrZNqK0yz+Rp8pwup8vpcWNxkOC67rV3u/8ADv68RX7ipZVXlCOvPj8iEvqtlP8A29Np+Onu1+KM97R+7nUIuME409+Hru3f+HqpeO8hg+tFvv558Cb6MZ5VN+Wnhx9e3yMoSxagAAAAAAAAAAAAAAAAAAAACCZzzuAAAAAAAAAAD02FWrjfZrGWEqyjOlHZxbTShz3Xi4y+pWHGNPEmprNSfx/yWKMnO0Ti9cvh/gymB1vnuDVliVJeEl/tt97krVwq2qf05c9+ZGQxKtHfqd+dZxiNQZfCtiYxUoVJRlb80KfD9eGf0NqjaRt7dQhuzfrl9C+9DbxVp1U9HkvTP6kbTONhl2oMPVqu0YVIuT8I33f0uZqEtmomy2YrQdezqU472vhr8j9F2jJp2V+jJ06pMLrDW+JyXO3Qw+Eo1OCMakuLjvGHe4qjtFq0bLk+LfZG/b2iqQ2m8uHn2efuMM6jTyNXkOPWcZHSrTjG1WF9r2afhxJOz81c1KsOrm49hki81mZD2xYynSyKlRTXFUqXt+WMXf7uJH30sqeXaWbovQc7t1OEU/XRfP3HkmFoSxWJhThznJRXq2kRcI7Uki+XFRUqM5vgm/cj0fU+Z6gyunxYSEXRd5XSd4ptvezXjz+trq8C6dnc3dRt67T89ShYTa2lxlCtNqXBaJPz7e4o9K5hmed6hgsXipSjG8muSa5b252vfe/IyX1Gjb27cI5MlcXsLW0tv9OPtNpZt5vtfw9Sv11iVidSVOH8KUb+K3l/9W+RsYZT2LaPf/j5Eh0dpONptfibfy+RQEgTwAAAAAAAAAAAAAAAAAAAABBM553AAAAAAAAAABv/AGZ5lSlRrYXEyVpLijff7eTS2/Myv41QlnGtHhpzzwJvC6ucXTZ0UPZzja+Ik5YiNOjd8Le74b7X5Ll4NmSWN04xSyzlz4nD/pTcm88kWOJ0lluW5ZUp08yTqVOGyk1ZzTfDZ2S3u4/4jLh+JVbmr1UoZJ7n2Phnv8CawmdPDLiNVPTc/B85lVkuTUK+ETr0b1LtWu31Ss1+GS573+rvH5dXE6c3Fac+q4c+1ZcUxWvCu405ZR0a038fNPt5e8yHVdHI6qweeYuLjFfsq12+70jUVk01yTtZpb2tdzeG4mq9P21k+eedYeth87uDubeH9yXb2x7V2reu9bpGq9IYfV2IpV8BnCp8LjJuMYVVLhvwtO6s1d9WntdbFktrvqotZZ595Xq1F7WT0aLLHagyPSmWRp1cWpOnGyhFqU5PzSsld+NkaFa4im5SZI2WG3F01GlHTt4e/lmDzilUz6p7zmsoyVRWjGDbVKC3UYu28ntd8ru9rd11G6xOdaq9lZZev7er7uEtC8lZNUbd5ZPVtZNvc8+xLguHjqQdK5FKtqCc6VJdnRfdXFfvNbK9ucVdvwfCuqbzu6VvbOvJ67lpvb3e7fzkSOI4nKeHwpP7c9+mWi4+e5Pc9T0qnOji6TjKHLZxfQo7UoPNFbM8sqwOmKlavSg1GUW9uUWk+Xhs3t9PBSX8RUvFGm96fPPL26tzcXfV05PNrRefaeU4qvLE4mU6nOUm382WuEFCKiuB2JbUFQpRpLgsjqOZnAAAAAAAAAAAAAAAAAAAAAIJnPO4AAAAAAAAAAJuS5lWyjM6dag3eLV1/wB0bq6fr/o+hguKEa9N05cTNb1nRqKSPWKsYamyeNXDZhXjF7y4JcLjz8FdW5NeK+ZU4t2dZwlBea58iyaV6ecW8n2GYxPs5deV8HmkZt9JWb+buv0JOGN7Ok4Zc+ZoVMLUnmp+8s6OUahwFCUnwutwuMt241VZWlJtWjUVo3lfvW3ae72pXdliLUW8p8M9M/3ffoyesaq6uNC81it0lvS7H3e/J69xg8asSsVL32MlUv3uJWd/Q3ur6v2cssjse16nqo9Rls8Mtx0Jtcj6m0ZpQjLegD6azSFDOa+HnHD8UaE01x8LbV9n2a6tq68Fe7a661xbUNK1d7KXrluXfzmVXHJ2Uaim9ai4Lj/d2fFrTvWyyTD5tlya90oxor91cTbt1cm0rybu2/tZK0Jit7QvJLZbyW5c56viVy4nCbU4tuT35pJdyWT0SWiRPq1MRiMRHspUuJdY3dl5vl/PW9nGRUIxeeeXfzz6rWMj7QdSSqUFhsM7N71GvDdKK8nzfy5pkvhNioydaXl9foWLAcPVeXXz3RenitfT18jAFgLqAAAAAAAAAAAAAAAAAAAAAACCZzzuAAAAAAAAAAAAXuktS19PYy6vKlL96P8AFefl18mk1oX9jG6hluktz55XvT3LO7dCWT3M3WZ5TT1Bh/edMZhKnUau4xk1GVvFLr8rrk1ytBULl2supuoZrw1XPu+czUp9dHboyyfp5mPrah1RktfgxVecX4SjGz9Glv8AJkxGysriO1FZkZO7uqLyn8DpxGrsbi42xmDw1RfmjJ29O9t8rG/QpulHZUm49jyfyzXvMtHGrmjLapvJ92a+epcaTy7LtQ0Ksq2CjTdJXtCU7Oy/NJv7mtfYhTtnFdXnn/yy+TLHZ9JcQrQbc1p3L6Iq1mlDBYh+7ZThrp2vLjm9n4Sk4/RG11ucc4LL1+OnoXFYfcXNKMqtxLVJ5JKO/wACW9aZwo9ypCPon/GTI+rY0609uq3J97/bQxw6N2kd7l719C1yfA6jz2fFjsbUp0ube0Hb5Lb1f3NC4rWlssoRTl7+edxGXdXDbX2aEFOXa9UvXXwRN1HqPDZLg3hsmd6lrSnzt635vyfq/CWCzsZ3E+urbuC557O7FhmFTu59bV0h7s/DsX+EeeTlKcm5ybb5t7tliSyWSLtCEYR2YrJHw+nMAAAAAAAAAAAAAAAAAAAAAAEEznncAAAAAAAAAAAAAE7Kc3x2UYjjwFdx8V0fqv4rfmYK9tTrx2aiz557jPQuKlF5xZucLrfKM3odnqLBJN85W4k/t+qsvEgp4TXoS2reXy59+pL08Qo1Vs1Fl8D7PR+ms1XFlOZqPkpJperd/sz4sTvKOlWGfl/g+uwt6msH7mWml8h/oD3iCxcainSlJOPTpY1b68/idiWzlk0bFtbKgnFPPMraWiMLPv4vNIpS71k1dX35WZsyxaa9mEC0x6RV4wUIRSySXF/Q7o1dI6fd6bVWovDd3X1cX9Dg4391o/ZXPv8AUxuOJYho82v/ABj8s/UpM81njswjwYNdjT8I7P8A4+W/mb1rhdOk9qftMmbHo/TpParvafZw/czBKFiSy0QB9AAAAAAAAAAAAAAAAAAAAAAAAIJnPO4AAAAAAAAAAAAAAAAC2d1zB9Ta3E7CZnj6c7U8dWSfO05b/fkYKlCk1rFe4sPRpuviVKlU1i9rNP8Askc6tarW+NUlL1dzjGKjuR2/TtqNL7EUvI4HIzgAAAAAAAAAAAAAAAAAAAAAAAAAAAAgmc87gAAAAAAAAAAAAAAAAAHOh8VHGW4sPRT72o/m/RIlmI7nAAAAAAAAAAAAAAAAAAAAAAAAAAAAAAIJnPO4AAAAAAAAAAAAAAAAABzofFRxluLD0U+9qP5v0SJZiO5wAAAAAAAAAAAAAAAAAAAAAAAAAAAAACCZzzuAAAAAAAAAAAAAAAAAAc6HxUcZbiw9FPvaj+b9EiWYjucAAAAAAAAAAAAAAAAAAAAAAAAAAAAAAgmc87gAAAAAAAAAAAAAAAAAHOh8VHGW4sPRT72o/m/RIlmI7nAAAAAAAAAAAAAAAAAAAAAAAAAAAAAAIJnPO4AAAAAAAAAAAAAAAAABzofFRxluLD0U+9qP5v0SJZiO5wAAAAAAAAAAAAAAAAAAAAAAAAAAAAAD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882650" y="-10668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grpSp>
        <p:nvGrpSpPr>
          <p:cNvPr id="15" name="Grupo 14"/>
          <p:cNvGrpSpPr/>
          <p:nvPr/>
        </p:nvGrpSpPr>
        <p:grpSpPr>
          <a:xfrm>
            <a:off x="755576" y="-27384"/>
            <a:ext cx="7632848" cy="3187813"/>
            <a:chOff x="755576" y="-27384"/>
            <a:chExt cx="7632848" cy="3187813"/>
          </a:xfrm>
        </p:grpSpPr>
        <p:pic>
          <p:nvPicPr>
            <p:cNvPr id="22" name="Picture 18" descr="http://upload.wikimedia.org/wikipedia/commons/thumb/5/5c/Flag_of_Portugal.svg/600px-Flag_of_Portugal.sv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4438" y="-27384"/>
              <a:ext cx="2543986" cy="16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0" descr="http://upload.wikimedia.org/wikipedia/commons/thumb/c/cb/Flag_of_the_Czech_Republic.svg/900px-Flag_of_the_Czech_Republic.svg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9562" y="-27384"/>
              <a:ext cx="2568582" cy="15841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2" descr="http://upload.wikimedia.org/wikipedia/commons/thumb/9/9a/Flag_of_Spain.svg/750px-Flag_of_Spain.svg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4438" y="1460968"/>
              <a:ext cx="2543986" cy="16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4" descr="http://upload.wikimedia.org/wikipedia/commons/thumb/8/8f/Flag_of_Estonia.svg/990px-Flag_of_Estonia.svg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0451" y="1556792"/>
              <a:ext cx="2543986" cy="1603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26" descr="http://upload.wikimedia.org/wikipedia/commons/thumb/b/b4/Flag_of_Turkey.svg/1200px-Flag_of_Turkey.svg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-27216"/>
              <a:ext cx="2543986" cy="16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28" descr="http://upload.wikimedia.org/wikipedia/commons/thumb/b/ba/Flag_of_Germany.svg/1000px-Flag_of_Germany.svg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899" y="1628968"/>
              <a:ext cx="2543986" cy="151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094879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n>
                  <a:solidFill>
                    <a:schemeClr val="bg1"/>
                  </a:solidFill>
                </a:ln>
              </a:rPr>
              <a:t>Committee Work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>
                <a:solidFill>
                  <a:schemeClr val="bg1"/>
                </a:solidFill>
              </a:rPr>
              <a:t>B) European union help committee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804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60840" cy="160020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r"/>
            <a:r>
              <a:rPr lang="pt-PT" sz="4400" b="1" dirty="0">
                <a:latin typeface="Candara" pitchFamily="34" charset="0"/>
              </a:rPr>
              <a:t>1.3) </a:t>
            </a:r>
            <a:r>
              <a:rPr lang="pt-PT" sz="4400" b="1" dirty="0" err="1">
                <a:latin typeface="Candara" pitchFamily="34" charset="0"/>
              </a:rPr>
              <a:t>Estonia</a:t>
            </a:r>
            <a:endParaRPr lang="pt-PT" sz="4400" b="1" dirty="0">
              <a:latin typeface="Candara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372352"/>
              </p:ext>
            </p:extLst>
          </p:nvPr>
        </p:nvGraphicFramePr>
        <p:xfrm>
          <a:off x="755576" y="2780928"/>
          <a:ext cx="7550224" cy="2212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5112"/>
                <a:gridCol w="3775112"/>
              </a:tblGrid>
              <a:tr h="169897">
                <a:tc gridSpan="2"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ndara" pitchFamily="34" charset="0"/>
                        </a:rPr>
                        <a:t>Positive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1846327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Early childhood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education, low fee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Parents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can choose a school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stonian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, Russian and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English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universities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just" defTabSz="914400" rtl="0" eaLnBrk="1" latinLnBrk="0" hangingPunct="1">
                        <a:buFont typeface="Wingdings" pitchFamily="2" charset="2"/>
                        <a:buChar char="§"/>
                      </a:pPr>
                      <a:endParaRPr lang="pt-PT" sz="1800" kern="1200" dirty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High-Tech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education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secondary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education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is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free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713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388640"/>
            <a:ext cx="7560840" cy="124016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r"/>
            <a:r>
              <a:rPr lang="pt-PT" sz="4400" b="1" dirty="0">
                <a:latin typeface="Candara" pitchFamily="34" charset="0"/>
              </a:rPr>
              <a:t>1.4) </a:t>
            </a:r>
            <a:r>
              <a:rPr lang="pt-PT" sz="4400" b="1" dirty="0" err="1">
                <a:latin typeface="Candara" pitchFamily="34" charset="0"/>
              </a:rPr>
              <a:t>Turkey</a:t>
            </a:r>
            <a:endParaRPr lang="pt-PT" sz="4400" b="1" dirty="0">
              <a:latin typeface="Candara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431856"/>
              </p:ext>
            </p:extLst>
          </p:nvPr>
        </p:nvGraphicFramePr>
        <p:xfrm>
          <a:off x="755576" y="2492896"/>
          <a:ext cx="754380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0120"/>
                <a:gridCol w="26536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800" dirty="0" smtClean="0">
                          <a:latin typeface="Candara" pitchFamily="34" charset="0"/>
                        </a:rPr>
                        <a:t>Positive</a:t>
                      </a:r>
                      <a:endParaRPr lang="pt-PT" sz="18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dirty="0" smtClean="0">
                          <a:latin typeface="Candara" pitchFamily="34" charset="0"/>
                        </a:rPr>
                        <a:t>Negative</a:t>
                      </a:r>
                      <a:endParaRPr lang="pt-PT" sz="1800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Very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good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media/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technology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Allowed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to miss classes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if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we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do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the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things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at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home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Learn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a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lot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about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culture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teachers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help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Sell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desserts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charity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projects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Festival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with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contest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  <a:sym typeface="Wingdings" pitchFamily="2" charset="2"/>
                        </a:rPr>
                        <a:t> more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  <a:sym typeface="Wingdings" pitchFamily="2" charset="2"/>
                        </a:rPr>
                        <a:t>selfconfident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Our refectory is for students who stay at dorm.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Locked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libary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No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practice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No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computer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lab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Candara" pitchFamily="34" charset="0"/>
                          <a:ea typeface="+mn-ea"/>
                          <a:cs typeface="+mn-cs"/>
                        </a:rPr>
                        <a:t>Crowded classes 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endParaRPr lang="pt-PT" sz="1800" kern="1200" dirty="0">
                        <a:solidFill>
                          <a:schemeClr val="dk1"/>
                        </a:solidFill>
                        <a:effectLst/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713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60840" cy="1600200"/>
          </a:xfrm>
        </p:spPr>
        <p:txBody>
          <a:bodyPr>
            <a:normAutofit/>
          </a:bodyPr>
          <a:lstStyle/>
          <a:p>
            <a:pPr algn="r"/>
            <a:r>
              <a:rPr lang="pt-PT" sz="4400" b="1" dirty="0" smtClean="0">
                <a:latin typeface="Candara" pitchFamily="34" charset="0"/>
              </a:rPr>
              <a:t>1.5) </a:t>
            </a:r>
            <a:r>
              <a:rPr lang="pt-PT" sz="4400" b="1" dirty="0" err="1" smtClean="0">
                <a:latin typeface="Candara" pitchFamily="34" charset="0"/>
              </a:rPr>
              <a:t>Czech</a:t>
            </a:r>
            <a:r>
              <a:rPr lang="pt-PT" sz="4400" b="1" dirty="0" smtClean="0">
                <a:latin typeface="Candara" pitchFamily="34" charset="0"/>
              </a:rPr>
              <a:t> </a:t>
            </a:r>
            <a:r>
              <a:rPr lang="pt-PT" sz="4400" b="1" dirty="0" err="1">
                <a:latin typeface="Candara" pitchFamily="34" charset="0"/>
              </a:rPr>
              <a:t>r</a:t>
            </a:r>
            <a:r>
              <a:rPr lang="pt-PT" sz="4400" b="1" dirty="0" err="1" smtClean="0">
                <a:latin typeface="Candara" pitchFamily="34" charset="0"/>
              </a:rPr>
              <a:t>epublic</a:t>
            </a:r>
            <a:endParaRPr lang="pt-PT" sz="4400" b="1" dirty="0">
              <a:latin typeface="Candara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986593"/>
              </p:ext>
            </p:extLst>
          </p:nvPr>
        </p:nvGraphicFramePr>
        <p:xfrm>
          <a:off x="762000" y="2289175"/>
          <a:ext cx="75438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ndara" pitchFamily="34" charset="0"/>
                        </a:rPr>
                        <a:t>Positive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ndara" pitchFamily="34" charset="0"/>
                        </a:rPr>
                        <a:t>Negative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2 foreign languages in primary school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Good technical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equipment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Free education at state secondary schools and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universities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cooperation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between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school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parents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Includes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people from different countries (who don’t speak Czech)</a:t>
                      </a:r>
                      <a:endParaRPr lang="pt-PT" sz="1800" kern="1200" dirty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Short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breaks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Crowded classes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No uniforms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Limited range of voluntary school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subjects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Many afternoon main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subjects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</a:br>
                      <a:endParaRPr lang="pt-PT" sz="1800" kern="1200" dirty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382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60840" cy="1600200"/>
          </a:xfrm>
        </p:spPr>
        <p:txBody>
          <a:bodyPr>
            <a:normAutofit/>
          </a:bodyPr>
          <a:lstStyle/>
          <a:p>
            <a:pPr algn="r"/>
            <a:r>
              <a:rPr lang="pt-PT" sz="4400" b="1" dirty="0" smtClean="0">
                <a:latin typeface="Candara" pitchFamily="34" charset="0"/>
              </a:rPr>
              <a:t>1.6) </a:t>
            </a:r>
            <a:r>
              <a:rPr lang="pt-PT" sz="4400" b="1" dirty="0" err="1" smtClean="0">
                <a:latin typeface="Candara" pitchFamily="34" charset="0"/>
              </a:rPr>
              <a:t>Germany</a:t>
            </a:r>
            <a:endParaRPr lang="pt-PT" sz="4400" b="1" dirty="0">
              <a:latin typeface="Candara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5104571"/>
              </p:ext>
            </p:extLst>
          </p:nvPr>
        </p:nvGraphicFramePr>
        <p:xfrm>
          <a:off x="762000" y="2289175"/>
          <a:ext cx="75438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70840">
                <a:tc gridSpan="2"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pt-PT" dirty="0" smtClean="0">
                          <a:latin typeface="Candara" pitchFamily="34" charset="0"/>
                        </a:rPr>
                        <a:t>Positive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Several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opportunities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of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graduation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Hauptschul-Realschulabschluss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..)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choose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between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subjects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specialize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on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subject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area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Education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is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completely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for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free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only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very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few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private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schools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)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including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reading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matter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and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school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books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.</a:t>
                      </a:r>
                      <a:endParaRPr lang="pt-PT" sz="1800" kern="1200" dirty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dirty="0" err="1" smtClean="0">
                          <a:latin typeface="Candara" pitchFamily="34" charset="0"/>
                        </a:rPr>
                        <a:t>Pupils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are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included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in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the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process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of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learning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: active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participation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in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discussions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,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comfortable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atmosphere</a:t>
                      </a:r>
                      <a:endParaRPr lang="pt-PT" baseline="0" dirty="0" smtClean="0">
                        <a:latin typeface="Candara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baseline="0" dirty="0" err="1" smtClean="0">
                          <a:latin typeface="Candara" pitchFamily="34" charset="0"/>
                        </a:rPr>
                        <a:t>School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offers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tutoring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for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free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to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support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weaker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students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126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1580" y="460648"/>
            <a:ext cx="7560840" cy="1600200"/>
          </a:xfrm>
        </p:spPr>
        <p:txBody>
          <a:bodyPr>
            <a:noAutofit/>
          </a:bodyPr>
          <a:lstStyle/>
          <a:p>
            <a:pPr algn="ctr"/>
            <a:r>
              <a:rPr lang="pt-PT" sz="3600" b="1" dirty="0" smtClean="0">
                <a:latin typeface="Candara" pitchFamily="34" charset="0"/>
              </a:rPr>
              <a:t>2. </a:t>
            </a:r>
            <a:r>
              <a:rPr lang="pt-PT" sz="3600" b="1" dirty="0" err="1" smtClean="0">
                <a:latin typeface="Candara" pitchFamily="34" charset="0"/>
              </a:rPr>
              <a:t>How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should</a:t>
            </a:r>
            <a:r>
              <a:rPr lang="pt-PT" sz="3600" b="1" dirty="0" smtClean="0">
                <a:latin typeface="Candara" pitchFamily="34" charset="0"/>
              </a:rPr>
              <a:t> a </a:t>
            </a:r>
            <a:r>
              <a:rPr lang="pt-PT" sz="3600" b="1" dirty="0" err="1" smtClean="0">
                <a:latin typeface="Candara" pitchFamily="34" charset="0"/>
              </a:rPr>
              <a:t>common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European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school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system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look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like</a:t>
            </a:r>
            <a:r>
              <a:rPr lang="pt-PT" sz="3600" b="1" dirty="0" smtClean="0">
                <a:latin typeface="Candara" pitchFamily="34" charset="0"/>
              </a:rPr>
              <a:t>? </a:t>
            </a:r>
            <a:r>
              <a:rPr lang="pt-PT" sz="3600" b="1" dirty="0" err="1" smtClean="0">
                <a:latin typeface="Candara" pitchFamily="34" charset="0"/>
              </a:rPr>
              <a:t>What’s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important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in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your</a:t>
            </a:r>
            <a:r>
              <a:rPr lang="pt-PT" sz="3600" b="1" dirty="0" smtClean="0">
                <a:latin typeface="Candara" pitchFamily="34" charset="0"/>
              </a:rPr>
              <a:t> </a:t>
            </a:r>
            <a:r>
              <a:rPr lang="pt-PT" sz="3600" b="1" dirty="0" err="1" smtClean="0">
                <a:latin typeface="Candara" pitchFamily="34" charset="0"/>
              </a:rPr>
              <a:t>eyes</a:t>
            </a:r>
            <a:r>
              <a:rPr lang="pt-PT" sz="3600" b="1" dirty="0" smtClean="0">
                <a:latin typeface="Candara" pitchFamily="34" charset="0"/>
              </a:rPr>
              <a:t>?</a:t>
            </a:r>
            <a:endParaRPr lang="pt-PT" sz="3600" b="1" dirty="0">
              <a:latin typeface="Candara" pitchFamily="34" charset="0"/>
            </a:endParaRPr>
          </a:p>
        </p:txBody>
      </p:sp>
      <p:sp>
        <p:nvSpPr>
          <p:cNvPr id="4" name="Marcador de Posição de Conteúdo 2"/>
          <p:cNvSpPr>
            <a:spLocks noGrp="1"/>
          </p:cNvSpPr>
          <p:nvPr>
            <p:ph idx="1"/>
          </p:nvPr>
        </p:nvSpPr>
        <p:spPr>
          <a:xfrm>
            <a:off x="755576" y="2276872"/>
            <a:ext cx="7543800" cy="3886200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§"/>
            </a:pPr>
            <a:r>
              <a:rPr lang="en-US" b="1" dirty="0">
                <a:latin typeface="Candara" pitchFamily="34" charset="0"/>
              </a:rPr>
              <a:t>No long school days</a:t>
            </a:r>
            <a:r>
              <a:rPr lang="en-US" dirty="0">
                <a:latin typeface="Candara" pitchFamily="34" charset="0"/>
              </a:rPr>
              <a:t> because the children need time for themselves, hobbies, friends (building their personalities)</a:t>
            </a:r>
            <a:endParaRPr lang="pt-PT" dirty="0">
              <a:latin typeface="Candara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Candara" pitchFamily="34" charset="0"/>
              </a:rPr>
              <a:t>More </a:t>
            </a:r>
            <a:r>
              <a:rPr lang="en-US" b="1" dirty="0">
                <a:latin typeface="Candara" pitchFamily="34" charset="0"/>
              </a:rPr>
              <a:t>bilingual subjects </a:t>
            </a:r>
            <a:r>
              <a:rPr lang="en-US" dirty="0">
                <a:latin typeface="Candara" pitchFamily="34" charset="0"/>
              </a:rPr>
              <a:t>to have better language skills and better communication between all (European) </a:t>
            </a:r>
            <a:r>
              <a:rPr lang="en-US" dirty="0" smtClean="0">
                <a:latin typeface="Candara" pitchFamily="34" charset="0"/>
              </a:rPr>
              <a:t>nations</a:t>
            </a:r>
            <a:endParaRPr lang="pt-PT" dirty="0">
              <a:latin typeface="Candara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>
                <a:latin typeface="Candara" pitchFamily="34" charset="0"/>
              </a:rPr>
              <a:t>Common </a:t>
            </a:r>
            <a:r>
              <a:rPr lang="en-US" b="1" dirty="0">
                <a:latin typeface="Candara" pitchFamily="34" charset="0"/>
              </a:rPr>
              <a:t>evaluation system </a:t>
            </a:r>
            <a:r>
              <a:rPr lang="en-US" dirty="0">
                <a:latin typeface="Candara" pitchFamily="34" charset="0"/>
              </a:rPr>
              <a:t>in the </a:t>
            </a:r>
            <a:r>
              <a:rPr lang="en-US" dirty="0" smtClean="0">
                <a:latin typeface="Candara" pitchFamily="34" charset="0"/>
              </a:rPr>
              <a:t>EU</a:t>
            </a:r>
            <a:endParaRPr lang="pt-PT" dirty="0">
              <a:latin typeface="Candara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>
                <a:latin typeface="Candara" pitchFamily="34" charset="0"/>
              </a:rPr>
              <a:t>More </a:t>
            </a:r>
            <a:r>
              <a:rPr lang="en-US" b="1" dirty="0">
                <a:latin typeface="Candara" pitchFamily="34" charset="0"/>
              </a:rPr>
              <a:t>exchanges</a:t>
            </a:r>
            <a:r>
              <a:rPr lang="en-US" dirty="0">
                <a:latin typeface="Candara" pitchFamily="34" charset="0"/>
              </a:rPr>
              <a:t> for better </a:t>
            </a:r>
            <a:r>
              <a:rPr lang="en-US" dirty="0" smtClean="0">
                <a:latin typeface="Candara" pitchFamily="34" charset="0"/>
              </a:rPr>
              <a:t>relationships</a:t>
            </a:r>
            <a:endParaRPr lang="pt-PT" dirty="0">
              <a:latin typeface="Candara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>
                <a:latin typeface="Candara" pitchFamily="34" charset="0"/>
              </a:rPr>
              <a:t>School </a:t>
            </a:r>
            <a:r>
              <a:rPr lang="en-US" b="1" dirty="0">
                <a:latin typeface="Candara" pitchFamily="34" charset="0"/>
              </a:rPr>
              <a:t>attendance for </a:t>
            </a:r>
            <a:r>
              <a:rPr lang="en-US" b="1" dirty="0" smtClean="0">
                <a:latin typeface="Candara" pitchFamily="34" charset="0"/>
              </a:rPr>
              <a:t>at least 10 </a:t>
            </a:r>
            <a:r>
              <a:rPr lang="en-US" b="1" dirty="0">
                <a:latin typeface="Candara" pitchFamily="34" charset="0"/>
              </a:rPr>
              <a:t>years </a:t>
            </a:r>
            <a:r>
              <a:rPr lang="en-US" dirty="0" smtClean="0">
                <a:latin typeface="Candara" pitchFamily="34" charset="0"/>
              </a:rPr>
              <a:t>(</a:t>
            </a:r>
            <a:r>
              <a:rPr lang="en-US" dirty="0" smtClean="0">
                <a:latin typeface="Candara" pitchFamily="34" charset="0"/>
              </a:rPr>
              <a:t>more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possible)</a:t>
            </a:r>
            <a:endParaRPr lang="pt-PT" dirty="0">
              <a:latin typeface="Candara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b="1" dirty="0">
                <a:latin typeface="Candara" pitchFamily="34" charset="0"/>
              </a:rPr>
              <a:t>Teachers need to pass an exam </a:t>
            </a:r>
            <a:r>
              <a:rPr lang="en-US" dirty="0">
                <a:latin typeface="Candara" pitchFamily="34" charset="0"/>
              </a:rPr>
              <a:t>to guarantee that they have the standard needed that every child has the same opportunities </a:t>
            </a:r>
            <a:r>
              <a:rPr lang="en-US" dirty="0" smtClean="0">
                <a:latin typeface="Candara" pitchFamily="34" charset="0"/>
              </a:rPr>
              <a:t>later</a:t>
            </a:r>
            <a:endParaRPr lang="pt-PT" dirty="0">
              <a:latin typeface="Candara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>
                <a:latin typeface="Candara" pitchFamily="34" charset="0"/>
              </a:rPr>
              <a:t>A school should have </a:t>
            </a:r>
            <a:r>
              <a:rPr lang="en-US" b="1" dirty="0">
                <a:latin typeface="Candara" pitchFamily="34" charset="0"/>
              </a:rPr>
              <a:t>semesters </a:t>
            </a:r>
            <a:r>
              <a:rPr lang="en-US" b="1" dirty="0" smtClean="0">
                <a:latin typeface="Candara" pitchFamily="34" charset="0"/>
              </a:rPr>
              <a:t>system</a:t>
            </a:r>
            <a:endParaRPr lang="pt-PT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290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60840" cy="1600200"/>
          </a:xfrm>
        </p:spPr>
        <p:txBody>
          <a:bodyPr>
            <a:noAutofit/>
          </a:bodyPr>
          <a:lstStyle/>
          <a:p>
            <a:pPr algn="ctr"/>
            <a:r>
              <a:rPr lang="pt-PT" sz="3200" b="1" dirty="0" smtClean="0">
                <a:latin typeface="Candara" pitchFamily="34" charset="0"/>
              </a:rPr>
              <a:t>1. </a:t>
            </a:r>
            <a:r>
              <a:rPr lang="pt-PT" sz="3200" b="1" dirty="0" err="1" smtClean="0">
                <a:latin typeface="Candara" pitchFamily="34" charset="0"/>
              </a:rPr>
              <a:t>What</a:t>
            </a:r>
            <a:r>
              <a:rPr lang="pt-PT" sz="3200" b="1" dirty="0" smtClean="0">
                <a:latin typeface="Candara" pitchFamily="34" charset="0"/>
              </a:rPr>
              <a:t> does </a:t>
            </a:r>
            <a:r>
              <a:rPr lang="pt-PT" sz="3200" b="1" dirty="0" err="1" smtClean="0">
                <a:latin typeface="Candara" pitchFamily="34" charset="0"/>
              </a:rPr>
              <a:t>the</a:t>
            </a:r>
            <a:r>
              <a:rPr lang="pt-PT" sz="3200" b="1" dirty="0" smtClean="0">
                <a:latin typeface="Candara" pitchFamily="34" charset="0"/>
              </a:rPr>
              <a:t> </a:t>
            </a:r>
            <a:r>
              <a:rPr lang="pt-PT" sz="3200" b="1" dirty="0" err="1" smtClean="0">
                <a:latin typeface="Candara" pitchFamily="34" charset="0"/>
              </a:rPr>
              <a:t>European</a:t>
            </a:r>
            <a:r>
              <a:rPr lang="pt-PT" sz="3200" b="1" dirty="0" smtClean="0">
                <a:latin typeface="Candara" pitchFamily="34" charset="0"/>
              </a:rPr>
              <a:t> </a:t>
            </a:r>
            <a:r>
              <a:rPr lang="pt-PT" sz="3200" b="1" dirty="0" err="1">
                <a:latin typeface="Candara" pitchFamily="34" charset="0"/>
              </a:rPr>
              <a:t>U</a:t>
            </a:r>
            <a:r>
              <a:rPr lang="pt-PT" sz="3200" b="1" dirty="0" err="1" smtClean="0">
                <a:latin typeface="Candara" pitchFamily="34" charset="0"/>
              </a:rPr>
              <a:t>nion</a:t>
            </a:r>
            <a:r>
              <a:rPr lang="pt-PT" sz="3200" b="1" dirty="0" smtClean="0">
                <a:latin typeface="Candara" pitchFamily="34" charset="0"/>
              </a:rPr>
              <a:t> </a:t>
            </a:r>
            <a:r>
              <a:rPr lang="pt-PT" sz="3200" b="1" dirty="0" err="1" smtClean="0">
                <a:latin typeface="Candara" pitchFamily="34" charset="0"/>
              </a:rPr>
              <a:t>already</a:t>
            </a:r>
            <a:r>
              <a:rPr lang="pt-PT" sz="3200" b="1" dirty="0" smtClean="0">
                <a:latin typeface="Candara" pitchFamily="34" charset="0"/>
              </a:rPr>
              <a:t> do to </a:t>
            </a:r>
            <a:r>
              <a:rPr lang="pt-PT" sz="3200" b="1" dirty="0" err="1" smtClean="0">
                <a:latin typeface="Candara" pitchFamily="34" charset="0"/>
              </a:rPr>
              <a:t>help</a:t>
            </a:r>
            <a:r>
              <a:rPr lang="pt-PT" sz="3200" b="1" dirty="0" smtClean="0">
                <a:latin typeface="Candara" pitchFamily="34" charset="0"/>
              </a:rPr>
              <a:t> </a:t>
            </a:r>
            <a:r>
              <a:rPr lang="pt-PT" sz="3200" b="1" dirty="0" err="1" smtClean="0">
                <a:latin typeface="Candara" pitchFamily="34" charset="0"/>
              </a:rPr>
              <a:t>economically</a:t>
            </a:r>
            <a:r>
              <a:rPr lang="pt-PT" sz="3200" b="1" dirty="0" smtClean="0">
                <a:latin typeface="Candara" pitchFamily="34" charset="0"/>
              </a:rPr>
              <a:t> </a:t>
            </a:r>
            <a:r>
              <a:rPr lang="pt-PT" sz="3200" b="1" dirty="0" err="1" smtClean="0">
                <a:latin typeface="Candara" pitchFamily="34" charset="0"/>
              </a:rPr>
              <a:t>weaker</a:t>
            </a:r>
            <a:r>
              <a:rPr lang="pt-PT" sz="3200" b="1" dirty="0" smtClean="0">
                <a:latin typeface="Candara" pitchFamily="34" charset="0"/>
              </a:rPr>
              <a:t> </a:t>
            </a:r>
            <a:r>
              <a:rPr lang="pt-PT" sz="3200" b="1" dirty="0" err="1" smtClean="0">
                <a:latin typeface="Candara" pitchFamily="34" charset="0"/>
              </a:rPr>
              <a:t>countries</a:t>
            </a:r>
            <a:r>
              <a:rPr lang="pt-PT" sz="3200" b="1" dirty="0" smtClean="0">
                <a:latin typeface="Candara" pitchFamily="34" charset="0"/>
              </a:rPr>
              <a:t>?</a:t>
            </a:r>
            <a:endParaRPr lang="pt-PT" sz="3200" b="1" dirty="0">
              <a:latin typeface="Candara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55576" y="2060848"/>
            <a:ext cx="7543800" cy="3886200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§"/>
            </a:pPr>
            <a:r>
              <a:rPr lang="en-US" sz="2000" dirty="0">
                <a:latin typeface="Candara" pitchFamily="34" charset="0"/>
              </a:rPr>
              <a:t>Obligatory plan for every EU member state to increase the money spent in development aid (Official Development Assistant)</a:t>
            </a:r>
            <a:endParaRPr lang="pt-PT" sz="2000" dirty="0">
              <a:latin typeface="Candara" pitchFamily="34" charset="0"/>
            </a:endParaRPr>
          </a:p>
          <a:p>
            <a:pPr marL="1097280" lvl="2" indent="-457200" algn="just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Members </a:t>
            </a:r>
            <a:r>
              <a:rPr lang="en-US" dirty="0" smtClean="0">
                <a:latin typeface="Candara" pitchFamily="34" charset="0"/>
              </a:rPr>
              <a:t>which joined before 2002: 0,7</a:t>
            </a:r>
            <a:r>
              <a:rPr lang="en-US" dirty="0">
                <a:latin typeface="Candara" pitchFamily="34" charset="0"/>
              </a:rPr>
              <a:t>% of their GDP</a:t>
            </a:r>
            <a:endParaRPr lang="pt-PT" dirty="0">
              <a:latin typeface="Candara" pitchFamily="34" charset="0"/>
            </a:endParaRPr>
          </a:p>
          <a:p>
            <a:pPr marL="1097280" lvl="2" indent="-457200" algn="just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Countries who entered after </a:t>
            </a:r>
            <a:r>
              <a:rPr lang="en-US" dirty="0" smtClean="0">
                <a:latin typeface="Candara" pitchFamily="34" charset="0"/>
              </a:rPr>
              <a:t>2002: 0,33</a:t>
            </a:r>
            <a:r>
              <a:rPr lang="en-US" dirty="0">
                <a:latin typeface="Candara" pitchFamily="34" charset="0"/>
              </a:rPr>
              <a:t>%</a:t>
            </a:r>
            <a:endParaRPr lang="pt-PT" dirty="0">
              <a:latin typeface="Candara" pitchFamily="34" charset="0"/>
            </a:endParaRPr>
          </a:p>
          <a:p>
            <a:pPr marL="1097280" lvl="2" indent="-457200" algn="just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Countries who already fulfill this plan should try to keep </a:t>
            </a:r>
            <a:r>
              <a:rPr lang="en-US" dirty="0" smtClean="0">
                <a:latin typeface="Candara" pitchFamily="34" charset="0"/>
              </a:rPr>
              <a:t>it</a:t>
            </a:r>
          </a:p>
          <a:p>
            <a:pPr marL="1097280" lvl="2" indent="-457200" algn="just">
              <a:buFont typeface="+mj-lt"/>
              <a:buAutoNum type="arabicPeriod"/>
            </a:pPr>
            <a:endParaRPr lang="pt-PT" dirty="0">
              <a:latin typeface="Candara" pitchFamily="34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en-US" sz="2000" dirty="0" smtClean="0">
                <a:latin typeface="Candara" pitchFamily="34" charset="0"/>
              </a:rPr>
              <a:t>EU gave 51.556 </a:t>
            </a:r>
            <a:r>
              <a:rPr lang="en-US" sz="2000" dirty="0">
                <a:latin typeface="Candara" pitchFamily="34" charset="0"/>
              </a:rPr>
              <a:t>billion </a:t>
            </a:r>
            <a:r>
              <a:rPr lang="en-US" sz="2000" dirty="0" smtClean="0">
                <a:latin typeface="Candara" pitchFamily="34" charset="0"/>
              </a:rPr>
              <a:t>€ </a:t>
            </a:r>
            <a:r>
              <a:rPr lang="en-US" sz="2000" dirty="0" smtClean="0">
                <a:latin typeface="Candara" pitchFamily="34" charset="0"/>
                <a:sym typeface="Wingdings" pitchFamily="2" charset="2"/>
              </a:rPr>
              <a:t> 60%  of total amount</a:t>
            </a:r>
            <a:endParaRPr lang="en-US" sz="2000" dirty="0">
              <a:latin typeface="Candara" pitchFamily="34" charset="0"/>
              <a:sym typeface="Wingdings" pitchFamily="2" charset="2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en-US" sz="2000" dirty="0" smtClean="0">
                <a:latin typeface="Candara" pitchFamily="34" charset="0"/>
                <a:sym typeface="Wingdings" pitchFamily="2" charset="2"/>
              </a:rPr>
              <a:t>Members of UN  support humanitarian aid projects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2000" dirty="0" smtClean="0">
                <a:latin typeface="Candara" pitchFamily="34" charset="0"/>
                <a:sym typeface="Wingdings" pitchFamily="2" charset="2"/>
              </a:rPr>
              <a:t>Members of NATO  send soldiers to protect civilians</a:t>
            </a:r>
            <a:endParaRPr lang="pt-PT" sz="20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437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60840" cy="1600200"/>
          </a:xfrm>
        </p:spPr>
        <p:txBody>
          <a:bodyPr>
            <a:noAutofit/>
          </a:bodyPr>
          <a:lstStyle/>
          <a:p>
            <a:pPr algn="ctr"/>
            <a:r>
              <a:rPr lang="pt-PT" sz="3500" b="1" dirty="0" smtClean="0">
                <a:latin typeface="Candara" pitchFamily="34" charset="0"/>
              </a:rPr>
              <a:t>3. </a:t>
            </a:r>
            <a:r>
              <a:rPr lang="pt-PT" sz="3500" b="1" dirty="0" err="1" smtClean="0">
                <a:latin typeface="Candara" pitchFamily="34" charset="0"/>
              </a:rPr>
              <a:t>Is</a:t>
            </a:r>
            <a:r>
              <a:rPr lang="pt-PT" sz="3500" b="1" dirty="0" smtClean="0">
                <a:latin typeface="Candara" pitchFamily="34" charset="0"/>
              </a:rPr>
              <a:t> </a:t>
            </a:r>
            <a:r>
              <a:rPr lang="pt-PT" sz="3500" b="1" dirty="0" err="1" smtClean="0">
                <a:latin typeface="Candara" pitchFamily="34" charset="0"/>
              </a:rPr>
              <a:t>the</a:t>
            </a:r>
            <a:r>
              <a:rPr lang="pt-PT" sz="3500" b="1" dirty="0" smtClean="0">
                <a:latin typeface="Candara" pitchFamily="34" charset="0"/>
              </a:rPr>
              <a:t> </a:t>
            </a:r>
            <a:r>
              <a:rPr lang="pt-PT" sz="3500" b="1" dirty="0" err="1" smtClean="0">
                <a:latin typeface="Candara" pitchFamily="34" charset="0"/>
              </a:rPr>
              <a:t>countries</a:t>
            </a:r>
            <a:r>
              <a:rPr lang="pt-PT" sz="3500" b="1" dirty="0" smtClean="0">
                <a:latin typeface="Candara" pitchFamily="34" charset="0"/>
              </a:rPr>
              <a:t>’ </a:t>
            </a:r>
            <a:r>
              <a:rPr lang="pt-PT" sz="3500" b="1" dirty="0" err="1" smtClean="0">
                <a:latin typeface="Candara" pitchFamily="34" charset="0"/>
              </a:rPr>
              <a:t>help</a:t>
            </a:r>
            <a:r>
              <a:rPr lang="pt-PT" sz="3500" b="1" dirty="0" smtClean="0">
                <a:latin typeface="Candara" pitchFamily="34" charset="0"/>
              </a:rPr>
              <a:t> </a:t>
            </a:r>
            <a:r>
              <a:rPr lang="pt-PT" sz="3500" b="1" dirty="0" err="1" smtClean="0">
                <a:latin typeface="Candara" pitchFamily="34" charset="0"/>
              </a:rPr>
              <a:t>already</a:t>
            </a:r>
            <a:r>
              <a:rPr lang="pt-PT" sz="3500" b="1" dirty="0" smtClean="0">
                <a:latin typeface="Candara" pitchFamily="34" charset="0"/>
              </a:rPr>
              <a:t> </a:t>
            </a:r>
            <a:r>
              <a:rPr lang="pt-PT" sz="3500" b="1" dirty="0" err="1" smtClean="0">
                <a:latin typeface="Candara" pitchFamily="34" charset="0"/>
              </a:rPr>
              <a:t>enough</a:t>
            </a:r>
            <a:r>
              <a:rPr lang="pt-PT" sz="3500" b="1" dirty="0" smtClean="0">
                <a:latin typeface="Candara" pitchFamily="34" charset="0"/>
              </a:rPr>
              <a:t>? </a:t>
            </a:r>
            <a:r>
              <a:rPr lang="pt-PT" sz="3500" b="1" dirty="0" err="1" smtClean="0">
                <a:latin typeface="Candara" pitchFamily="34" charset="0"/>
              </a:rPr>
              <a:t>What</a:t>
            </a:r>
            <a:r>
              <a:rPr lang="pt-PT" sz="3500" b="1" dirty="0" smtClean="0">
                <a:latin typeface="Candara" pitchFamily="34" charset="0"/>
              </a:rPr>
              <a:t> can </a:t>
            </a:r>
            <a:r>
              <a:rPr lang="pt-PT" sz="3500" b="1" dirty="0" err="1" smtClean="0">
                <a:latin typeface="Candara" pitchFamily="34" charset="0"/>
              </a:rPr>
              <a:t>be</a:t>
            </a:r>
            <a:r>
              <a:rPr lang="pt-PT" sz="3500" b="1" dirty="0" smtClean="0">
                <a:latin typeface="Candara" pitchFamily="34" charset="0"/>
              </a:rPr>
              <a:t> </a:t>
            </a:r>
            <a:r>
              <a:rPr lang="pt-PT" sz="3500" b="1" dirty="0" err="1" smtClean="0">
                <a:latin typeface="Candara" pitchFamily="34" charset="0"/>
              </a:rPr>
              <a:t>criticized</a:t>
            </a:r>
            <a:r>
              <a:rPr lang="pt-PT" sz="3500" b="1" dirty="0" smtClean="0">
                <a:latin typeface="Candara" pitchFamily="34" charset="0"/>
              </a:rPr>
              <a:t>?</a:t>
            </a:r>
            <a:endParaRPr lang="pt-PT" sz="3500" b="1" dirty="0">
              <a:latin typeface="Candara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2204864"/>
            <a:ext cx="7266384" cy="3610118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n-US" sz="2000" dirty="0" smtClean="0">
                <a:latin typeface="Candara" pitchFamily="34" charset="0"/>
              </a:rPr>
              <a:t>Reach ODA quota</a:t>
            </a:r>
            <a:endParaRPr lang="pt-PT" sz="2000" dirty="0">
              <a:latin typeface="Candara" pitchFamily="34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en-US" sz="2000" dirty="0" smtClean="0">
                <a:latin typeface="Candara" pitchFamily="34" charset="0"/>
              </a:rPr>
              <a:t>Make sure money is spend efficiently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sz="2000" dirty="0" smtClean="0">
                <a:latin typeface="Candara" pitchFamily="34" charset="0"/>
              </a:rPr>
              <a:t>Send goods and impart knowledge</a:t>
            </a:r>
          </a:p>
          <a:p>
            <a:pPr marL="640080" lvl="2" indent="0" algn="just">
              <a:buNone/>
            </a:pPr>
            <a:r>
              <a:rPr lang="en-US" sz="1800" dirty="0" smtClean="0">
                <a:latin typeface="Candara" pitchFamily="34" charset="0"/>
                <a:sym typeface="Wingdings" pitchFamily="2" charset="2"/>
              </a:rPr>
              <a:t>instead of money</a:t>
            </a:r>
            <a:endParaRPr lang="en-US" sz="1800" dirty="0" smtClean="0">
              <a:latin typeface="Candara" pitchFamily="34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en-US" sz="2000" dirty="0" smtClean="0">
                <a:latin typeface="Candara" pitchFamily="34" charset="0"/>
              </a:rPr>
              <a:t>Treat them as equals</a:t>
            </a:r>
          </a:p>
          <a:p>
            <a:pPr marL="640080" lvl="2" indent="0" algn="just">
              <a:buNone/>
            </a:pPr>
            <a:r>
              <a:rPr lang="en-US" sz="1800" dirty="0" smtClean="0">
                <a:latin typeface="Candara" pitchFamily="34" charset="0"/>
                <a:sym typeface="Wingdings" pitchFamily="2" charset="2"/>
              </a:rPr>
              <a:t> not as inferior</a:t>
            </a:r>
            <a:endParaRPr lang="en-US" sz="1800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343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781800" cy="16002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Candara" pitchFamily="34" charset="0"/>
              </a:rPr>
              <a:t>4. How should Europe contribute the development of weaker countries outside the EU?</a:t>
            </a:r>
            <a:endParaRPr lang="pt-PT" sz="3200" dirty="0">
              <a:latin typeface="Candar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15616" y="2219684"/>
            <a:ext cx="69625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 err="1" smtClean="0">
                <a:latin typeface="Candara" pitchFamily="34" charset="0"/>
              </a:rPr>
              <a:t>Our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main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goal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is</a:t>
            </a:r>
            <a:r>
              <a:rPr lang="pt-PT" sz="3600" dirty="0" smtClean="0">
                <a:latin typeface="Candara" pitchFamily="34" charset="0"/>
              </a:rPr>
              <a:t> to </a:t>
            </a:r>
            <a:r>
              <a:rPr lang="pt-PT" sz="3600" dirty="0" err="1" smtClean="0">
                <a:latin typeface="Candara" pitchFamily="34" charset="0"/>
              </a:rPr>
              <a:t>create</a:t>
            </a:r>
            <a:r>
              <a:rPr lang="pt-PT" sz="3600" dirty="0" smtClean="0">
                <a:latin typeface="Candara" pitchFamily="34" charset="0"/>
              </a:rPr>
              <a:t> a </a:t>
            </a:r>
            <a:r>
              <a:rPr lang="pt-PT" sz="3600" dirty="0" err="1" smtClean="0">
                <a:latin typeface="Candara" pitchFamily="34" charset="0"/>
              </a:rPr>
              <a:t>worldwide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community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of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all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countries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where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everybody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is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treated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equally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and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the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division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between</a:t>
            </a:r>
            <a:r>
              <a:rPr lang="pt-PT" sz="3600" dirty="0" smtClean="0">
                <a:latin typeface="Candara" pitchFamily="34" charset="0"/>
              </a:rPr>
              <a:t> industrial </a:t>
            </a:r>
            <a:r>
              <a:rPr lang="pt-PT" sz="3600" dirty="0" err="1" smtClean="0">
                <a:latin typeface="Candara" pitchFamily="34" charset="0"/>
              </a:rPr>
              <a:t>and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developing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countries</a:t>
            </a:r>
            <a:r>
              <a:rPr lang="pt-PT" sz="3600" dirty="0" smtClean="0">
                <a:latin typeface="Candara" pitchFamily="34" charset="0"/>
              </a:rPr>
              <a:t> does no </a:t>
            </a:r>
            <a:r>
              <a:rPr lang="pt-PT" sz="3600" dirty="0" err="1" smtClean="0">
                <a:latin typeface="Candara" pitchFamily="34" charset="0"/>
              </a:rPr>
              <a:t>longer</a:t>
            </a:r>
            <a:r>
              <a:rPr lang="pt-PT" sz="3600" dirty="0" smtClean="0">
                <a:latin typeface="Candara" pitchFamily="34" charset="0"/>
              </a:rPr>
              <a:t> </a:t>
            </a:r>
            <a:r>
              <a:rPr lang="pt-PT" sz="3600" dirty="0" err="1" smtClean="0">
                <a:latin typeface="Candara" pitchFamily="34" charset="0"/>
              </a:rPr>
              <a:t>exist</a:t>
            </a:r>
            <a:r>
              <a:rPr lang="pt-PT" sz="3600" dirty="0" smtClean="0">
                <a:latin typeface="Candara" pitchFamily="34" charset="0"/>
              </a:rPr>
              <a:t>.</a:t>
            </a:r>
            <a:endParaRPr lang="pt-PT" sz="36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700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60840" cy="1600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Candara" pitchFamily="34" charset="0"/>
              </a:rPr>
              <a:t>4. How should Europe contribute the development of weaker countries outside the EU?</a:t>
            </a:r>
            <a:endParaRPr lang="en-US" sz="3200" b="1" dirty="0">
              <a:latin typeface="Candara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3886200"/>
          </a:xfrm>
        </p:spPr>
        <p:txBody>
          <a:bodyPr>
            <a:normAutofit/>
          </a:bodyPr>
          <a:lstStyle/>
          <a:p>
            <a:pPr marL="0" lvl="0" indent="0" fontAlgn="base" hangingPunct="0">
              <a:buNone/>
            </a:pPr>
            <a:r>
              <a:rPr lang="en-US" sz="1600" dirty="0" smtClean="0">
                <a:latin typeface="Candara" pitchFamily="34" charset="0"/>
              </a:rPr>
              <a:t> </a:t>
            </a:r>
            <a:endParaRPr lang="en-US" sz="1600" dirty="0" smtClean="0">
              <a:latin typeface="Candara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543995"/>
              </p:ext>
            </p:extLst>
          </p:nvPr>
        </p:nvGraphicFramePr>
        <p:xfrm>
          <a:off x="611560" y="2420888"/>
          <a:ext cx="7848873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>
                          <a:latin typeface="Candara" pitchFamily="34" charset="0"/>
                        </a:rPr>
                        <a:t>Living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standards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>
                          <a:latin typeface="Candara" pitchFamily="34" charset="0"/>
                        </a:rPr>
                        <a:t>Policy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>
                          <a:latin typeface="Candara" pitchFamily="34" charset="0"/>
                        </a:rPr>
                        <a:t>Economy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565264">
                <a:tc>
                  <a:txBody>
                    <a:bodyPr/>
                    <a:lstStyle/>
                    <a:p>
                      <a:r>
                        <a:rPr lang="pt-PT" dirty="0" err="1" smtClean="0">
                          <a:latin typeface="Candara" pitchFamily="34" charset="0"/>
                        </a:rPr>
                        <a:t>Satisfy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basic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needs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, 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impart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knowledge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>
                          <a:latin typeface="Candara" pitchFamily="34" charset="0"/>
                        </a:rPr>
                        <a:t>Create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a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democratic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political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system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>
                          <a:latin typeface="Candara" pitchFamily="34" charset="0"/>
                        </a:rPr>
                        <a:t>Strengthen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import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and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export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noProof="0" dirty="0" smtClean="0">
                          <a:latin typeface="Candara" pitchFamily="34" charset="0"/>
                        </a:rPr>
                        <a:t>Acces</a:t>
                      </a:r>
                      <a:r>
                        <a:rPr lang="en-US" baseline="0" noProof="0" dirty="0" smtClean="0">
                          <a:latin typeface="Candara" pitchFamily="34" charset="0"/>
                        </a:rPr>
                        <a:t>s to water, education, medicine…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baseline="0" noProof="0" dirty="0" smtClean="0">
                          <a:latin typeface="Candara" pitchFamily="34" charset="0"/>
                        </a:rPr>
                        <a:t>Offer scholarships in EU countries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baseline="0" noProof="0" dirty="0" smtClean="0">
                          <a:latin typeface="Candara" pitchFamily="34" charset="0"/>
                        </a:rPr>
                        <a:t>Help building streets, houses, fountains…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noProof="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baseline="0" dirty="0" err="1" smtClean="0">
                          <a:latin typeface="Candara" pitchFamily="34" charset="0"/>
                        </a:rPr>
                        <a:t>Send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troops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to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secure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peace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,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human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rights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,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fight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terrorism</a:t>
                      </a:r>
                      <a:endParaRPr lang="pt-PT" baseline="0" dirty="0" smtClean="0">
                        <a:latin typeface="Candara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baseline="0" dirty="0" err="1" smtClean="0">
                          <a:latin typeface="Candara" pitchFamily="34" charset="0"/>
                        </a:rPr>
                        <a:t>Explain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democratic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system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,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help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to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establish</a:t>
                      </a:r>
                      <a:r>
                        <a:rPr lang="pt-PT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baseline="0" dirty="0" err="1" smtClean="0">
                          <a:latin typeface="Candara" pitchFamily="34" charset="0"/>
                        </a:rPr>
                        <a:t>it</a:t>
                      </a:r>
                      <a:endParaRPr lang="pt-PT" baseline="0" dirty="0" smtClean="0">
                        <a:latin typeface="Candara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pt-PT" baseline="0" dirty="0" smtClean="0">
                        <a:latin typeface="Candara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dirty="0" err="1" smtClean="0">
                          <a:latin typeface="Candara" pitchFamily="34" charset="0"/>
                        </a:rPr>
                        <a:t>Free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trade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agreements</a:t>
                      </a:r>
                      <a:endParaRPr lang="pt-PT" dirty="0" smtClean="0">
                        <a:latin typeface="Candara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dirty="0" err="1" smtClean="0">
                          <a:latin typeface="Candara" pitchFamily="34" charset="0"/>
                        </a:rPr>
                        <a:t>Strengthen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trade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relations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(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also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between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developing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countries</a:t>
                      </a:r>
                      <a:r>
                        <a:rPr lang="pt-PT" dirty="0" smtClean="0">
                          <a:latin typeface="Candara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pt-PT" dirty="0" err="1" smtClean="0">
                          <a:latin typeface="Candara" pitchFamily="34" charset="0"/>
                        </a:rPr>
                        <a:t>Integration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in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world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trade</a:t>
                      </a:r>
                      <a:r>
                        <a:rPr lang="pt-PT" dirty="0" smtClean="0">
                          <a:latin typeface="Candara" pitchFamily="34" charset="0"/>
                        </a:rPr>
                        <a:t> </a:t>
                      </a:r>
                      <a:r>
                        <a:rPr lang="pt-PT" dirty="0" err="1" smtClean="0">
                          <a:latin typeface="Candara" pitchFamily="34" charset="0"/>
                        </a:rPr>
                        <a:t>market</a:t>
                      </a:r>
                      <a:endParaRPr lang="pt-PT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343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755576" y="-27384"/>
            <a:ext cx="7632848" cy="3187813"/>
            <a:chOff x="755576" y="-27384"/>
            <a:chExt cx="7632848" cy="3187813"/>
          </a:xfrm>
        </p:grpSpPr>
        <p:pic>
          <p:nvPicPr>
            <p:cNvPr id="15" name="Picture 18" descr="http://upload.wikimedia.org/wikipedia/commons/thumb/5/5c/Flag_of_Portugal.svg/600px-Flag_of_Portugal.svg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4438" y="-27384"/>
              <a:ext cx="2543986" cy="16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0" descr="http://upload.wikimedia.org/wikipedia/commons/thumb/c/cb/Flag_of_the_Czech_Republic.svg/900px-Flag_of_the_Czech_Republic.sv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9562" y="-27384"/>
              <a:ext cx="2568582" cy="15841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22" descr="http://upload.wikimedia.org/wikipedia/commons/thumb/9/9a/Flag_of_Spain.svg/750px-Flag_of_Spain.svg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4438" y="1460968"/>
              <a:ext cx="2543986" cy="16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24" descr="http://upload.wikimedia.org/wikipedia/commons/thumb/8/8f/Flag_of_Estonia.svg/990px-Flag_of_Estonia.svg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0451" y="1556792"/>
              <a:ext cx="2543986" cy="1603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26" descr="http://upload.wikimedia.org/wikipedia/commons/thumb/b/b4/Flag_of_Turkey.svg/1200px-Flag_of_Turkey.svg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-27216"/>
              <a:ext cx="2543986" cy="16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8" descr="http://upload.wikimedia.org/wikipedia/commons/thumb/b/ba/Flag_of_Germany.svg/1000px-Flag_of_Germany.svg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899" y="1628968"/>
              <a:ext cx="2543986" cy="151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50863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n>
                  <a:solidFill>
                    <a:schemeClr val="bg1"/>
                  </a:solidFill>
                </a:ln>
              </a:rPr>
              <a:t>Committee Work</a:t>
            </a:r>
            <a:r>
              <a:rPr lang="en-US" dirty="0"/>
              <a:t/>
            </a:r>
            <a:br>
              <a:rPr lang="en-US" dirty="0"/>
            </a:br>
            <a:r>
              <a:rPr lang="en-US" sz="4000" dirty="0" smtClean="0">
                <a:solidFill>
                  <a:schemeClr val="bg1"/>
                </a:solidFill>
              </a:rPr>
              <a:t>All committees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967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1700808"/>
            <a:ext cx="7560840" cy="1600200"/>
          </a:xfrm>
        </p:spPr>
        <p:txBody>
          <a:bodyPr>
            <a:normAutofit/>
          </a:bodyPr>
          <a:lstStyle/>
          <a:p>
            <a:pPr algn="ctr"/>
            <a:r>
              <a:rPr lang="pt-PT" sz="4800" b="1" dirty="0" smtClean="0">
                <a:latin typeface="Candara" pitchFamily="34" charset="0"/>
              </a:rPr>
              <a:t>1. </a:t>
            </a:r>
            <a:r>
              <a:rPr lang="pt-PT" sz="4800" b="1" dirty="0" err="1" smtClean="0">
                <a:latin typeface="Candara" pitchFamily="34" charset="0"/>
              </a:rPr>
              <a:t>Discuss</a:t>
            </a:r>
            <a:r>
              <a:rPr lang="pt-PT" sz="4800" b="1" dirty="0" smtClean="0">
                <a:latin typeface="Candara" pitchFamily="34" charset="0"/>
              </a:rPr>
              <a:t> </a:t>
            </a:r>
            <a:r>
              <a:rPr lang="pt-PT" sz="4800" b="1" dirty="0" err="1" smtClean="0">
                <a:latin typeface="Candara" pitchFamily="34" charset="0"/>
              </a:rPr>
              <a:t>your</a:t>
            </a:r>
            <a:r>
              <a:rPr lang="pt-PT" sz="4800" b="1" dirty="0" smtClean="0">
                <a:latin typeface="Candara" pitchFamily="34" charset="0"/>
              </a:rPr>
              <a:t> </a:t>
            </a:r>
            <a:r>
              <a:rPr lang="pt-PT" sz="4800" b="1" dirty="0" err="1" smtClean="0">
                <a:latin typeface="Candara" pitchFamily="34" charset="0"/>
              </a:rPr>
              <a:t>school</a:t>
            </a:r>
            <a:r>
              <a:rPr lang="pt-PT" sz="4800" b="1" dirty="0" smtClean="0">
                <a:latin typeface="Candara" pitchFamily="34" charset="0"/>
              </a:rPr>
              <a:t> </a:t>
            </a:r>
            <a:r>
              <a:rPr lang="pt-PT" sz="4800" b="1" dirty="0" err="1" smtClean="0">
                <a:latin typeface="Candara" pitchFamily="34" charset="0"/>
              </a:rPr>
              <a:t>systems</a:t>
            </a:r>
            <a:r>
              <a:rPr lang="pt-PT" sz="4800" b="1" dirty="0" smtClean="0">
                <a:latin typeface="Candara" pitchFamily="34" charset="0"/>
              </a:rPr>
              <a:t>:</a:t>
            </a:r>
            <a:endParaRPr lang="pt-PT" sz="48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290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60840" cy="160020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r"/>
            <a:r>
              <a:rPr lang="pt-PT" sz="4400" b="1" dirty="0">
                <a:latin typeface="Candara" pitchFamily="34" charset="0"/>
              </a:rPr>
              <a:t>1.1) Portugal</a:t>
            </a: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896071"/>
              </p:ext>
            </p:extLst>
          </p:nvPr>
        </p:nvGraphicFramePr>
        <p:xfrm>
          <a:off x="827584" y="2276872"/>
          <a:ext cx="7543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298750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ndara" pitchFamily="34" charset="0"/>
                        </a:rPr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ndara" pitchFamily="34" charset="0"/>
                        </a:rPr>
                        <a:t>Negative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2725586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n-US" dirty="0" smtClean="0">
                          <a:latin typeface="Candara" pitchFamily="34" charset="0"/>
                        </a:rPr>
                        <a:t>No</a:t>
                      </a:r>
                      <a:r>
                        <a:rPr lang="en-US" baseline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smtClean="0">
                          <a:latin typeface="Candara" pitchFamily="34" charset="0"/>
                        </a:rPr>
                        <a:t>uniforms</a:t>
                      </a:r>
                      <a:endParaRPr lang="en-US" dirty="0" smtClean="0">
                        <a:latin typeface="Candara" pitchFamily="34" charset="0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n-US" dirty="0" smtClean="0">
                          <a:latin typeface="Candara" pitchFamily="34" charset="0"/>
                        </a:rPr>
                        <a:t>Cards</a:t>
                      </a:r>
                      <a:r>
                        <a:rPr lang="en-US" baseline="0" dirty="0" smtClean="0">
                          <a:latin typeface="Candara" pitchFamily="34" charset="0"/>
                        </a:rPr>
                        <a:t> instead of money</a:t>
                      </a:r>
                      <a:endParaRPr lang="en-US" dirty="0" smtClean="0">
                        <a:latin typeface="Candara" pitchFamily="34" charset="0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n-US" dirty="0" smtClean="0">
                          <a:latin typeface="Candara" pitchFamily="34" charset="0"/>
                        </a:rPr>
                        <a:t>Specialized rooms</a:t>
                      </a:r>
                      <a:r>
                        <a:rPr lang="en-US" baseline="0" dirty="0" smtClean="0">
                          <a:latin typeface="Candara" pitchFamily="34" charset="0"/>
                        </a:rPr>
                        <a:t> for each subject</a:t>
                      </a:r>
                      <a:endParaRPr lang="en-US" dirty="0" smtClean="0">
                        <a:latin typeface="Candara" pitchFamily="34" charset="0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n-US" dirty="0" smtClean="0">
                          <a:latin typeface="Candara" pitchFamily="34" charset="0"/>
                        </a:rPr>
                        <a:t>Control the student’s inputs</a:t>
                      </a:r>
                      <a:r>
                        <a:rPr lang="en-US" baseline="0" dirty="0" smtClean="0">
                          <a:latin typeface="Candara" pitchFamily="34" charset="0"/>
                        </a:rPr>
                        <a:t> and outputs</a:t>
                      </a:r>
                      <a:endParaRPr lang="en-US" dirty="0" smtClean="0">
                        <a:latin typeface="Candara" pitchFamily="34" charset="0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n-US" dirty="0" smtClean="0">
                          <a:latin typeface="Candara" pitchFamily="34" charset="0"/>
                        </a:rPr>
                        <a:t>cafeteria</a:t>
                      </a:r>
                      <a:endParaRPr lang="en-US" dirty="0" smtClean="0">
                        <a:latin typeface="Candara" pitchFamily="34" charset="0"/>
                      </a:endParaRPr>
                    </a:p>
                    <a:p>
                      <a:pPr algn="just"/>
                      <a:endParaRPr lang="en-US" dirty="0" smtClean="0">
                        <a:latin typeface="Candara" pitchFamily="34" charset="0"/>
                      </a:endParaRPr>
                    </a:p>
                    <a:p>
                      <a:pPr algn="just"/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</a:p>
                    <a:p>
                      <a:pPr algn="just"/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Too many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buildings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just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Basic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and high school together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  <a:sym typeface="Wingdings" pitchFamily="2" charset="2"/>
                        </a:rPr>
                        <a:t> confusion</a:t>
                      </a:r>
                    </a:p>
                    <a:p>
                      <a:pPr marL="285750" indent="-285750" algn="just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  <a:sym typeface="Wingdings" pitchFamily="2" charset="2"/>
                        </a:rPr>
                        <a:t>Many classes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just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School material is damaged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049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388640"/>
            <a:ext cx="7560840" cy="160020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r"/>
            <a:r>
              <a:rPr lang="pt-PT" sz="4400" b="1" dirty="0">
                <a:latin typeface="Candara" pitchFamily="34" charset="0"/>
              </a:rPr>
              <a:t>1.2) </a:t>
            </a:r>
            <a:r>
              <a:rPr lang="pt-PT" sz="4400" b="1" dirty="0" err="1">
                <a:latin typeface="Candara" pitchFamily="34" charset="0"/>
              </a:rPr>
              <a:t>Spain</a:t>
            </a:r>
            <a:endParaRPr lang="pt-PT" sz="4400" b="1" dirty="0">
              <a:latin typeface="Candara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07577"/>
              </p:ext>
            </p:extLst>
          </p:nvPr>
        </p:nvGraphicFramePr>
        <p:xfrm>
          <a:off x="755576" y="2564904"/>
          <a:ext cx="754380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ndara" pitchFamily="34" charset="0"/>
                        </a:rPr>
                        <a:t>Positive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ndara" pitchFamily="34" charset="0"/>
                        </a:rPr>
                        <a:t>Negative</a:t>
                      </a:r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Free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transport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to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school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cafeteria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Free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tutoring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for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weaker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students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(PQPI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No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uniform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No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fees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endParaRPr lang="pt-PT" sz="1800" kern="1200" dirty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Can’t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go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out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Some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bad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computers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Not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allowed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to use mobile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No </a:t>
                      </a:r>
                      <a:r>
                        <a:rPr lang="pt-PT" sz="1800" kern="120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vocational</a:t>
                      </a: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classes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pt-PT" sz="18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Some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teachers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are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not</a:t>
                      </a:r>
                      <a:r>
                        <a:rPr lang="pt-PT" sz="1800" kern="1200" baseline="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kern="1200" baseline="0" dirty="0" err="1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punctual</a:t>
                      </a:r>
                      <a:endParaRPr lang="pt-PT" sz="18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endParaRPr lang="pt-PT" dirty="0">
                        <a:latin typeface="Candar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287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202</TotalTime>
  <Words>702</Words>
  <Application>Microsoft Office PowerPoint</Application>
  <PresentationFormat>Apresentação no Ecrã (4:3)</PresentationFormat>
  <Paragraphs>129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NewsPrint</vt:lpstr>
      <vt:lpstr>Committee Work B) European union help committee</vt:lpstr>
      <vt:lpstr>1. What does the European Union already do to help economically weaker countries?</vt:lpstr>
      <vt:lpstr>3. Is the countries’ help already enough? What can be criticized?</vt:lpstr>
      <vt:lpstr>4. How should Europe contribute the development of weaker countries outside the EU?</vt:lpstr>
      <vt:lpstr>4. How should Europe contribute the development of weaker countries outside the EU?</vt:lpstr>
      <vt:lpstr>Committee Work All committees</vt:lpstr>
      <vt:lpstr>1. Discuss your school systems:</vt:lpstr>
      <vt:lpstr>1.1) Portugal</vt:lpstr>
      <vt:lpstr>1.2) Spain</vt:lpstr>
      <vt:lpstr>1.3) Estonia</vt:lpstr>
      <vt:lpstr>1.4) Turkey</vt:lpstr>
      <vt:lpstr>1.5) Czech republic</vt:lpstr>
      <vt:lpstr>1.6) Germany</vt:lpstr>
      <vt:lpstr>2. How should a common European school system look like? What’s important in your eyes?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Committee Work B) European union help committee</dc:title>
  <dc:creator>Utilizador</dc:creator>
  <cp:lastModifiedBy>Utilizador</cp:lastModifiedBy>
  <cp:revision>30</cp:revision>
  <dcterms:created xsi:type="dcterms:W3CDTF">2014-05-21T08:01:12Z</dcterms:created>
  <dcterms:modified xsi:type="dcterms:W3CDTF">2014-05-21T13:59:33Z</dcterms:modified>
</cp:coreProperties>
</file>